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71" r:id="rId2"/>
  </p:sldMasterIdLst>
  <p:notesMasterIdLst>
    <p:notesMasterId r:id="rId20"/>
  </p:notesMasterIdLst>
  <p:handoutMasterIdLst>
    <p:handoutMasterId r:id="rId21"/>
  </p:handoutMasterIdLst>
  <p:sldIdLst>
    <p:sldId id="377" r:id="rId3"/>
    <p:sldId id="345" r:id="rId4"/>
    <p:sldId id="311" r:id="rId5"/>
    <p:sldId id="257" r:id="rId6"/>
    <p:sldId id="271" r:id="rId7"/>
    <p:sldId id="376" r:id="rId8"/>
    <p:sldId id="366" r:id="rId9"/>
    <p:sldId id="367" r:id="rId10"/>
    <p:sldId id="354" r:id="rId11"/>
    <p:sldId id="379" r:id="rId12"/>
    <p:sldId id="378" r:id="rId13"/>
    <p:sldId id="362" r:id="rId14"/>
    <p:sldId id="382" r:id="rId15"/>
    <p:sldId id="381" r:id="rId16"/>
    <p:sldId id="371" r:id="rId17"/>
    <p:sldId id="372" r:id="rId18"/>
    <p:sldId id="373" r:id="rId19"/>
  </p:sldIdLst>
  <p:sldSz cx="9144000" cy="6858000" type="screen4x3"/>
  <p:notesSz cx="9313863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15" autoAdjust="0"/>
  </p:normalViewPr>
  <p:slideViewPr>
    <p:cSldViewPr snapToGrid="0" snapToObjects="1">
      <p:cViewPr>
        <p:scale>
          <a:sx n="75" d="100"/>
          <a:sy n="75" d="100"/>
        </p:scale>
        <p:origin x="-84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64"/>
    </p:cViewPr>
  </p:sorterViewPr>
  <p:notesViewPr>
    <p:cSldViewPr snapToGrid="0" snapToObjects="1">
      <p:cViewPr varScale="1">
        <p:scale>
          <a:sx n="118" d="100"/>
          <a:sy n="118" d="100"/>
        </p:scale>
        <p:origin x="-2262" y="-96"/>
      </p:cViewPr>
      <p:guideLst>
        <p:guide orient="horz" pos="2160"/>
        <p:guide pos="293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263" y="0"/>
            <a:ext cx="403701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D4CDE2-2396-4ACF-9B65-A99CEFE7CF0C}" type="datetimeFigureOut">
              <a:rPr lang="en-US"/>
              <a:pPr>
                <a:defRPr/>
              </a:pPr>
              <a:t>3/16/2014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03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263" y="6513513"/>
            <a:ext cx="403701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4CD2A5-EBB9-4EFC-A88B-490C17FDC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4588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701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76F82A-0E99-408B-AD63-56FC54DD9098}" type="datetimeFigureOut">
              <a:rPr lang="en-US"/>
              <a:pPr>
                <a:defRPr/>
              </a:pPr>
              <a:t>3/16/2014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863" y="3257550"/>
            <a:ext cx="7450137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3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263" y="6513513"/>
            <a:ext cx="403701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1F39F6-D04C-4452-9E64-5CD8649C9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35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00174F-29EC-4A55-8C9B-46F894569817}" type="slidenum">
              <a:rPr lang="en-US"/>
              <a:pPr>
                <a:defRPr/>
              </a:pPr>
              <a:t>0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36850" y="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900" smtClean="0"/>
          </a:p>
          <a:p>
            <a:pPr>
              <a:lnSpc>
                <a:spcPct val="80000"/>
              </a:lnSpc>
            </a:pPr>
            <a:endParaRPr lang="en-US" sz="900" smtClean="0"/>
          </a:p>
          <a:p>
            <a:pPr>
              <a:lnSpc>
                <a:spcPct val="8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13D4-E7FA-42F2-ACD5-8AD176E189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637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13D4-E7FA-42F2-ACD5-8AD176E189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07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48F069-892F-4B74-9677-F82F1CB323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ADC64C-BD74-4E69-ADDB-81DB5827FF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9CF6E-C81A-4B01-999C-BB9A55CAA68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1434D-767D-4EB2-AE29-D36D29290F5B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41638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>
            <a:off x="2344738" y="3400425"/>
            <a:ext cx="4654550" cy="2752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Times New Roman" pitchFamily="18" charset="0"/>
              </a:rPr>
              <a:t>Pt. 1 – Presidents in charge as a Board of Directors; conference structures replicated that approach and presidents more directly involved on campus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Times New Roman" pitchFamily="18" charset="0"/>
              </a:rPr>
              <a:t>Pt. 2</a:t>
            </a:r>
          </a:p>
          <a:p>
            <a:pPr marL="285750" indent="-285750">
              <a:lnSpc>
                <a:spcPct val="80000"/>
              </a:lnSpc>
              <a:buFontTx/>
              <a:buChar char="-"/>
              <a:defRPr/>
            </a:pPr>
            <a:r>
              <a:rPr lang="en-US" dirty="0">
                <a:latin typeface="Times New Roman" pitchFamily="18" charset="0"/>
              </a:rPr>
              <a:t>initial eligibility requirements and continuing eligibility based on progress toward degree completion. 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Times New Roman" pitchFamily="18" charset="0"/>
              </a:rPr>
              <a:t>Pt 3. NCAA designed Academic Progress Rate (APR and Adopted Academic Performance program to hold teams, coaches and institutions accountable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8DFDB-D026-4F9E-AD0A-A845B8D587F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B911D-A06C-48D8-9EE3-528ACDFB21C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42F8CC-F7C8-4A66-B428-9C3E6F32C01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5275263" y="6513513"/>
            <a:ext cx="4037012" cy="3429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1FDB31-3C16-4117-9690-4C12CF92965A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0CFD95-1171-46E0-A49B-95D0B5DD8B6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63C97-6996-4867-9025-BBD2CDBDCC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61838-C82E-4DF8-87DA-8AC7A0C10F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_RT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70600" y="6321425"/>
            <a:ext cx="2052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CIA_CMY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09575" y="6273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670"/>
            <a:ext cx="7772400" cy="8367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91198"/>
            <a:ext cx="7772400" cy="49300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72450" y="6356350"/>
            <a:ext cx="515938" cy="365125"/>
          </a:xfrm>
        </p:spPr>
        <p:txBody>
          <a:bodyPr/>
          <a:lstStyle>
            <a:lvl1pPr>
              <a:defRPr>
                <a:latin typeface="Helvetica Neue Medium"/>
              </a:defRPr>
            </a:lvl1pPr>
          </a:lstStyle>
          <a:p>
            <a:pPr>
              <a:defRPr/>
            </a:pPr>
            <a:fld id="{D73CFA8A-B522-4674-B89A-0B1B29039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_RT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30913" y="6356350"/>
            <a:ext cx="205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CIA_CMY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7513" y="62642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CD3D-E92F-44DD-A505-0B683E517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_RT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30913" y="6356350"/>
            <a:ext cx="205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CIA_CMY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7513" y="62642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B8C5-02D5-4B85-9F22-C72A4F7C3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6051E2-FE8F-4CA3-8034-90289D9D1C62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CBB2-9B17-4F26-957E-3F7552B19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07F710-65F6-47E2-8848-8C0BF1B51509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40F129-99F4-4C06-9926-D787A34D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BCCABD-7002-4BE9-8699-A0D1586F774F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008D06-A812-4352-AADB-B8651F317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1E48B8-7B32-45A8-AFB3-ADE216050537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516261-8824-4270-BC69-A0ECC1343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0607B5-738A-425B-8B6B-2DF9D836AA94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220B02-780F-4EC7-8987-97B6FD915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CB3E6C-DB32-4DE0-998D-868D63013DCF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46B963-F130-4D4F-8CB2-76FB6B876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100AF0-13E6-44DE-B949-18B0AFEF6D40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45F002-346D-4A69-ABA8-884999975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4B22BA-66A8-41F7-88A3-E7AC68520F86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35A6C8-8651-4C63-89EF-1725E9FF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_RT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30913" y="6356350"/>
            <a:ext cx="205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CIA_CMY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7513" y="62642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Helvetica Neue"/>
                <a:cs typeface="Helvetica Neue"/>
              </a:defRPr>
            </a:lvl1pPr>
          </a:lstStyle>
          <a:p>
            <a:pPr>
              <a:defRPr/>
            </a:pPr>
            <a:fld id="{E0F1B3FC-DB91-4F1A-899A-DBC078A68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4E03DC-1069-48B9-B36A-D85742AB56EE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0A2C6A-7DB6-4F4F-AF89-2A4565356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099A32-2616-4B1E-84C6-9123CE3BD730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4EC638-87DD-4151-A7F2-49294B08D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349D7-C10C-424B-A280-4EBFFFB7C084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A2A66C-600A-4CF5-A7CE-19AA5C17C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_RT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30913" y="6356350"/>
            <a:ext cx="205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CIA_CMY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7513" y="62642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0B85-95D8-40E9-A94C-F995E78EE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ooter_RT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30913" y="6356350"/>
            <a:ext cx="205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CIA_CMY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7513" y="62642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51D3-A2B4-4603-B7D9-CB4EE281A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footer_RT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30913" y="6356350"/>
            <a:ext cx="205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KCIA_CMY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7513" y="62642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FBFA-7055-488E-8A43-B1E12C555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ooter_RT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30913" y="6356350"/>
            <a:ext cx="205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KCIA_CMY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7513" y="62642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08BC-A412-41BD-B5BC-6E74809E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oter_RT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30913" y="6356350"/>
            <a:ext cx="205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KCIA_CMY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7513" y="62642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7CB8-4D49-44EB-9614-6BBD0B83E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ooter_RT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30913" y="6356350"/>
            <a:ext cx="205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CIA_CMY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7513" y="62642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0236-3654-4145-9720-0BBBB9D3C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ooter_RT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30913" y="6356350"/>
            <a:ext cx="2052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CIA_CMY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7513" y="62642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E7F7-226A-4B77-93FD-4DE810EDA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85000">
              <a:srgbClr val="FFFFFF"/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2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5B6690-0405-472C-8D4A-60610DFD7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D52DB51-A32B-423F-B673-C557752DC0DF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933B677-957E-47D8-89F6-FCC564BCA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6" descr="KCIA_rgb.eps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636963" y="6356350"/>
            <a:ext cx="1870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chronicle.com/blogs/players/new-search-tool-highlights-gaps-between-academic-and-athletics-spending/33953" TargetMode="External"/><Relationship Id="rId18" Type="http://schemas.openxmlformats.org/officeDocument/2006/relationships/image" Target="../media/image22.jpeg"/><Relationship Id="rId3" Type="http://schemas.openxmlformats.org/officeDocument/2006/relationships/hyperlink" Target="http://america.aljazeera.com/articles/2013/12/4/academics-left-outofcollegefootballsmultibilliondollarbonanza.html" TargetMode="External"/><Relationship Id="rId21" Type="http://schemas.openxmlformats.org/officeDocument/2006/relationships/image" Target="../media/image24.png"/><Relationship Id="rId7" Type="http://schemas.openxmlformats.org/officeDocument/2006/relationships/hyperlink" Target="http://diverseeducation.com/article/59547/" TargetMode="External"/><Relationship Id="rId12" Type="http://schemas.openxmlformats.org/officeDocument/2006/relationships/image" Target="../media/image19.jpeg"/><Relationship Id="rId17" Type="http://schemas.openxmlformats.org/officeDocument/2006/relationships/hyperlink" Target="http://blogs.edweek.org/edweek/schooled_in_sports/2013/12/new_database_tracks_collegiate_athletic_academic_spending_per_school.html" TargetMode="Externa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1.gif"/><Relationship Id="rId20" Type="http://schemas.openxmlformats.org/officeDocument/2006/relationships/image" Target="../media/image23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11" Type="http://schemas.openxmlformats.org/officeDocument/2006/relationships/hyperlink" Target="http://keepingscore.blogs.time.com/2013/12/04/college-sports-spending-is-insane/" TargetMode="External"/><Relationship Id="rId5" Type="http://schemas.openxmlformats.org/officeDocument/2006/relationships/hyperlink" Target="http://www.insidehighered.com/news/2013/12/04/new-database-allows-users-compare-sports-and-academic-spending" TargetMode="External"/><Relationship Id="rId15" Type="http://schemas.openxmlformats.org/officeDocument/2006/relationships/hyperlink" Target="http://www.usatoday.com/story/sports/college/2013/12/04/knight-commission-collegiate-sports-spending-database/3862595/" TargetMode="External"/><Relationship Id="rId23" Type="http://schemas.openxmlformats.org/officeDocument/2006/relationships/image" Target="../media/image25.png"/><Relationship Id="rId10" Type="http://schemas.openxmlformats.org/officeDocument/2006/relationships/image" Target="../media/image18.jpeg"/><Relationship Id="rId19" Type="http://schemas.openxmlformats.org/officeDocument/2006/relationships/hyperlink" Target="http://www.mcclatchydc.com/2013/12/04/210511/average-student-loan-debt-for.html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://www.politico.com/morningeducation/1213/morningeducation12393.html" TargetMode="External"/><Relationship Id="rId14" Type="http://schemas.openxmlformats.org/officeDocument/2006/relationships/image" Target="../media/image20.gif"/><Relationship Id="rId22" Type="http://schemas.openxmlformats.org/officeDocument/2006/relationships/hyperlink" Target="http://www.realclearsports.com/2013/12/05/college_sports_keep_following_the_money_116535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hyperlink" Target="http://www.star-telegram.com/2013/12/17/5427172/expenses-rise-in-business-of-college.html" TargetMode="External"/><Relationship Id="rId18" Type="http://schemas.openxmlformats.org/officeDocument/2006/relationships/image" Target="../media/image33.jpeg"/><Relationship Id="rId3" Type="http://schemas.openxmlformats.org/officeDocument/2006/relationships/hyperlink" Target="http://wfpl.org/post/find-out-how-uofl-uk-and-others-spend-athletics-academics-new-knight-commission-database" TargetMode="External"/><Relationship Id="rId21" Type="http://schemas.openxmlformats.org/officeDocument/2006/relationships/image" Target="../media/image24.png"/><Relationship Id="rId7" Type="http://schemas.openxmlformats.org/officeDocument/2006/relationships/hyperlink" Target="http://www.redandblack.com/sports/sec-outspends-nation-on-athletes/article_ad351086-5dd0-11e3-a9b6-001a4bcf6878.html" TargetMode="External"/><Relationship Id="rId12" Type="http://schemas.openxmlformats.org/officeDocument/2006/relationships/image" Target="../media/image30.jpeg"/><Relationship Id="rId17" Type="http://schemas.openxmlformats.org/officeDocument/2006/relationships/hyperlink" Target="http://www.columbiamissourian.com/m/49855/chart-athletic-and-academic-funding-changes-at-mu/" TargetMode="External"/><Relationship Id="rId25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2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eg"/><Relationship Id="rId11" Type="http://schemas.openxmlformats.org/officeDocument/2006/relationships/hyperlink" Target="http://www.kentucky.com/2013/12/04/2969621/spending-on-athletics-growing.html" TargetMode="External"/><Relationship Id="rId24" Type="http://schemas.openxmlformats.org/officeDocument/2006/relationships/hyperlink" Target="http://www.newsobserver.com/2013/12/05/3435656/disturbing-trends-as-colleges.html" TargetMode="External"/><Relationship Id="rId5" Type="http://schemas.openxmlformats.org/officeDocument/2006/relationships/hyperlink" Target="http://www.nj.com/education/2013/12/how_much_are_rutgers_njit_spen.html" TargetMode="External"/><Relationship Id="rId15" Type="http://schemas.openxmlformats.org/officeDocument/2006/relationships/hyperlink" Target="http://collegesportsbusinessnews.com/issue/december-2013/article/knight-commission-s-database-worth-examining" TargetMode="External"/><Relationship Id="rId23" Type="http://schemas.openxmlformats.org/officeDocument/2006/relationships/image" Target="../media/image35.jpeg"/><Relationship Id="rId10" Type="http://schemas.openxmlformats.org/officeDocument/2006/relationships/image" Target="../media/image29.jpeg"/><Relationship Id="rId19" Type="http://schemas.openxmlformats.org/officeDocument/2006/relationships/hyperlink" Target="http://www.dispatch.com/content/stories/local/2013/12/05/books-beat-sports-in-osu-spending-hikes.html" TargetMode="External"/><Relationship Id="rId4" Type="http://schemas.openxmlformats.org/officeDocument/2006/relationships/image" Target="../media/image26.jpeg"/><Relationship Id="rId9" Type="http://schemas.openxmlformats.org/officeDocument/2006/relationships/hyperlink" Target="http://www.opb.org/news/article/report-northwest-universities-athletic-spending-on-the-rise/" TargetMode="External"/><Relationship Id="rId14" Type="http://schemas.openxmlformats.org/officeDocument/2006/relationships/image" Target="../media/image31.jpeg"/><Relationship Id="rId22" Type="http://schemas.openxmlformats.org/officeDocument/2006/relationships/hyperlink" Target="http://www.timesdispatch.com/news/latest-news/report-college-athletics-spending-outstripping-academic-increases/article_2143c7aa-5daf-11e3-85e5-001a4bcf6878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944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5300" y="381000"/>
              <a:ext cx="8153400" cy="6096000"/>
            </a:xfrm>
            <a:prstGeom prst="rect">
              <a:avLst/>
            </a:prstGeom>
            <a:solidFill>
              <a:schemeClr val="bg2"/>
            </a:solidFill>
            <a:ln w="57150" cmpd="sng">
              <a:solidFill>
                <a:srgbClr val="948A5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" name="Hexagon 2"/>
            <p:cNvSpPr/>
            <p:nvPr/>
          </p:nvSpPr>
          <p:spPr>
            <a:xfrm>
              <a:off x="571500" y="457200"/>
              <a:ext cx="8001000" cy="59436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KCI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0" y="2820903"/>
            <a:ext cx="7092933" cy="1216193"/>
          </a:xfrm>
          <a:prstGeom prst="rect">
            <a:avLst/>
          </a:prstGeom>
        </p:spPr>
      </p:pic>
      <p:sp>
        <p:nvSpPr>
          <p:cNvPr id="2055" name="Text Box 7"/>
          <p:cNvSpPr txBox="1"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  <a:ln>
            <a:noFill/>
          </a:ln>
          <a:extLst/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tx2"/>
                </a:solidFill>
                <a:latin typeface="Univers BlackExt" charset="0"/>
              </a:rPr>
              <a:t>An initiative funded by</a:t>
            </a:r>
          </a:p>
          <a:p>
            <a:pPr>
              <a:spcBef>
                <a:spcPct val="50000"/>
              </a:spcBef>
              <a:defRPr/>
            </a:pPr>
            <a:endParaRPr lang="en-US" sz="1400" dirty="0" smtClean="0">
              <a:solidFill>
                <a:schemeClr val="tx2"/>
              </a:solidFill>
              <a:latin typeface="Univers BlackExt" charset="0"/>
            </a:endParaRPr>
          </a:p>
          <a:p>
            <a:pPr>
              <a:spcBef>
                <a:spcPct val="50000"/>
              </a:spcBef>
              <a:defRPr/>
            </a:pPr>
            <a:endParaRPr lang="en-US" sz="1400" dirty="0">
              <a:solidFill>
                <a:schemeClr val="tx2"/>
              </a:solidFill>
              <a:latin typeface="Univers BlackExt" charset="0"/>
            </a:endParaRPr>
          </a:p>
        </p:txBody>
      </p:sp>
      <p:pic>
        <p:nvPicPr>
          <p:cNvPr id="10" name="Picture 9" descr="knigh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000" y="4876800"/>
            <a:ext cx="3544942" cy="46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0" y="521966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Where the Money Goes...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0400" y="974682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Distribution of Athletic Expenditures for Division I Institutions, 2012</a:t>
            </a:r>
            <a:endParaRPr lang="en-US" sz="1200" dirty="0"/>
          </a:p>
        </p:txBody>
      </p:sp>
      <p:pic>
        <p:nvPicPr>
          <p:cNvPr id="3" name="Picture 2" descr="Distribution of Expenses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00" y="1581456"/>
            <a:ext cx="8257308" cy="4163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21966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Where the Money Comes From...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974682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Sources of Athletic Budget Revenue for Division I Institutions, 2012</a:t>
            </a:r>
            <a:endParaRPr lang="en-US" sz="1200" dirty="0"/>
          </a:p>
        </p:txBody>
      </p:sp>
      <p:pic>
        <p:nvPicPr>
          <p:cNvPr id="7" name="Picture 6" descr="Sources of Revenue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00" y="1566863"/>
            <a:ext cx="7906776" cy="4361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A1BB-C9B0-434F-92AF-3D77730ADF6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/>
          <a:srcRect l="20042" t="7986" r="20367"/>
          <a:stretch>
            <a:fillRect/>
          </a:stretch>
        </p:blipFill>
        <p:spPr bwMode="auto">
          <a:xfrm>
            <a:off x="-123825" y="-809625"/>
            <a:ext cx="9636125" cy="789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123826" y="-809625"/>
            <a:ext cx="9636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23826" y="6753741"/>
            <a:ext cx="9636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 </a:t>
            </a:r>
          </a:p>
        </p:txBody>
      </p:sp>
      <p:pic>
        <p:nvPicPr>
          <p:cNvPr id="532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83503" y="173038"/>
            <a:ext cx="7434193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1188" y="6238875"/>
            <a:ext cx="25177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4" name="Picture 3" descr="customre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21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30175" y="33338"/>
            <a:ext cx="8870950" cy="987425"/>
          </a:xfrm>
        </p:spPr>
        <p:txBody>
          <a:bodyPr/>
          <a:lstStyle/>
          <a:p>
            <a:r>
              <a:rPr lang="en-US" sz="3600" b="1" smtClean="0">
                <a:cs typeface="Arial" charset="0"/>
              </a:rPr>
              <a:t>Media Overview: Spending Database Launch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209F57CF-3E55-475B-85BE-489BCC41B68F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l">
                <a:defRPr/>
              </a:pPr>
              <a:t>14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675" y="3194050"/>
            <a:ext cx="1423988" cy="1423988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50" y="3884613"/>
            <a:ext cx="1279525" cy="1279525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338" y="2679700"/>
            <a:ext cx="2195512" cy="627063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438" y="2994025"/>
            <a:ext cx="2089150" cy="646113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6313" y="1468438"/>
            <a:ext cx="1149350" cy="931862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95525" y="1784350"/>
            <a:ext cx="3344863" cy="539750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1452563"/>
            <a:ext cx="1438275" cy="814387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hlinkClick r:id="rId17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59088" y="3763963"/>
            <a:ext cx="1400175" cy="1400175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rId19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78350" y="3640138"/>
            <a:ext cx="2027238" cy="869950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-142875" y="2320925"/>
            <a:ext cx="27638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“Knight Commission unveils college sports database”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76888" y="4722813"/>
            <a:ext cx="35972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“Academics left out of college football’s multibillion-dollar bonanza?”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69088" y="2455863"/>
            <a:ext cx="232251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“College Sports Spending</a:t>
            </a:r>
          </a:p>
          <a:p>
            <a:r>
              <a:rPr lang="en-US" sz="1600" b="1">
                <a:latin typeface="Calibri" pitchFamily="34" charset="0"/>
              </a:rPr>
              <a:t> Is Insane”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46263" y="5240338"/>
            <a:ext cx="3810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“New Database Tracks Collegiate Athletic, Academic Spending Per School”</a:t>
            </a:r>
          </a:p>
        </p:txBody>
      </p:sp>
      <p:pic>
        <p:nvPicPr>
          <p:cNvPr id="57360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73400" y="6284913"/>
            <a:ext cx="25177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112963" y="882650"/>
            <a:ext cx="4938712" cy="793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i="1">
                <a:solidFill>
                  <a:srgbClr val="0070C0"/>
                </a:solidFill>
              </a:rPr>
              <a:t>2013 National Coverage</a:t>
            </a:r>
            <a:endParaRPr lang="en-US" sz="2800" i="1"/>
          </a:p>
          <a:p>
            <a:pPr marL="342900" indent="-342900"/>
            <a:endParaRPr lang="en-US"/>
          </a:p>
        </p:txBody>
      </p:sp>
      <p:pic>
        <p:nvPicPr>
          <p:cNvPr id="3074" name="Picture 2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240338" y="2203450"/>
            <a:ext cx="1428750" cy="9906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9175"/>
          </a:xfrm>
        </p:spPr>
        <p:txBody>
          <a:bodyPr/>
          <a:lstStyle/>
          <a:p>
            <a:r>
              <a:rPr lang="en-US" sz="3600" b="1" smtClean="0">
                <a:cs typeface="Arial" charset="0"/>
              </a:rPr>
              <a:t>Regional &amp; University Media Coverage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C7577E71-E4FF-41FF-8410-0C07E110F4FD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l">
                <a:defRPr/>
              </a:pPr>
              <a:t>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6" name="Picture 1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4410075"/>
            <a:ext cx="1314450" cy="1314450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63" y="3357563"/>
            <a:ext cx="2573337" cy="482600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6838" y="1447800"/>
            <a:ext cx="1809750" cy="633413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6175" y="5080000"/>
            <a:ext cx="1946275" cy="646113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8788" y="1296988"/>
            <a:ext cx="2941637" cy="447675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65838" y="2981325"/>
            <a:ext cx="2366962" cy="754063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400550"/>
            <a:ext cx="1828800" cy="700088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hlinkClick r:id="rId17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95663" y="3141663"/>
            <a:ext cx="1812925" cy="431800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hlinkClick r:id="rId19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67375" y="4244975"/>
            <a:ext cx="3163888" cy="466725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5537200" y="5761038"/>
            <a:ext cx="3294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“Sports Spending Exploding At Northwest Pac-12 Schools”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79375" y="2344738"/>
            <a:ext cx="30781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“Disturbing trends as colleges spend even more on athletics”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79375" y="5181600"/>
            <a:ext cx="29702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“Knight Commission Database Dissects Athletic Spending”</a:t>
            </a:r>
          </a:p>
        </p:txBody>
      </p:sp>
      <p:pic>
        <p:nvPicPr>
          <p:cNvPr id="59407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70225" y="6284913"/>
            <a:ext cx="25177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5940425" y="2151063"/>
            <a:ext cx="28225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“SEC outspends nation on athletes”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98788" y="3598863"/>
            <a:ext cx="28225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“Athletic and academic funding changes at MU”</a:t>
            </a:r>
          </a:p>
        </p:txBody>
      </p:sp>
      <p:pic>
        <p:nvPicPr>
          <p:cNvPr id="3" name="Picture 2">
            <a:hlinkClick r:id="rId22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44863" y="2078038"/>
            <a:ext cx="1914525" cy="733425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hlinkClick r:id="rId24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6850" y="1614488"/>
            <a:ext cx="2495550" cy="463550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022350"/>
          </a:xfrm>
        </p:spPr>
        <p:txBody>
          <a:bodyPr/>
          <a:lstStyle/>
          <a:p>
            <a:r>
              <a:rPr lang="en-US" sz="3600" b="1" smtClean="0"/>
              <a:t>Editorial Board Coverage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7963"/>
            <a:ext cx="4038600" cy="4538662"/>
          </a:xfrm>
        </p:spPr>
        <p:txBody>
          <a:bodyPr/>
          <a:lstStyle/>
          <a:p>
            <a:r>
              <a:rPr lang="en-US" sz="2400" smtClean="0"/>
              <a:t>Lexington Herald-Leader</a:t>
            </a:r>
          </a:p>
          <a:p>
            <a:pPr lvl="1"/>
            <a:r>
              <a:rPr lang="en-US" sz="2000" smtClean="0"/>
              <a:t>Athletics are valued over academics at Kentucky colleges</a:t>
            </a:r>
          </a:p>
          <a:p>
            <a:r>
              <a:rPr lang="en-US" sz="2400" smtClean="0"/>
              <a:t>Raleigh News and Observer</a:t>
            </a:r>
          </a:p>
          <a:p>
            <a:pPr lvl="1"/>
            <a:r>
              <a:rPr lang="en-US" sz="2000" smtClean="0"/>
              <a:t>Disturbing trends as colleges spend more on athletics</a:t>
            </a:r>
          </a:p>
          <a:p>
            <a:r>
              <a:rPr lang="en-US" sz="2400" smtClean="0"/>
              <a:t>Greensboro News &amp; Record</a:t>
            </a:r>
          </a:p>
          <a:p>
            <a:pPr lvl="1"/>
            <a:r>
              <a:rPr lang="en-US" sz="2000" smtClean="0"/>
              <a:t>A broken model</a:t>
            </a:r>
          </a:p>
          <a:p>
            <a:r>
              <a:rPr lang="en-US" sz="2400" smtClean="0"/>
              <a:t>Richmond Times-Dispatch</a:t>
            </a:r>
          </a:p>
          <a:p>
            <a:pPr lvl="1"/>
            <a:r>
              <a:rPr lang="en-US" sz="2000" smtClean="0"/>
              <a:t>Today’s top opinion: The Sporting News</a:t>
            </a:r>
          </a:p>
          <a:p>
            <a:pPr lvl="1"/>
            <a:endParaRPr lang="en-US" sz="20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1463"/>
            <a:ext cx="4038600" cy="4540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Charlotte Observer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/>
              <a:t>More trouble ahead for college athletics?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err="1" smtClean="0"/>
              <a:t>Owensborough</a:t>
            </a:r>
            <a:r>
              <a:rPr lang="en-US" sz="2400" dirty="0" smtClean="0"/>
              <a:t> Messenger-Inquirer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 smtClean="0"/>
              <a:t>Colleges must invest more in </a:t>
            </a:r>
            <a:r>
              <a:rPr lang="en-US" sz="2000" dirty="0" err="1" smtClean="0"/>
              <a:t>nonathletes</a:t>
            </a:r>
            <a:endParaRPr lang="en-US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Red &amp; Black (UGA)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dirty="0"/>
              <a:t>Our Take:  New database could help police athletic funding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ffectLst>
                <a:outerShdw blurRad="50800" dist="127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7BE29838-6858-4EB7-902F-2DDAB68C817E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l">
                <a:defRPr/>
              </a:pPr>
              <a:t>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4988" y="6284913"/>
            <a:ext cx="25177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sz="2400" dirty="0" smtClean="0"/>
              <a:t>Changes Related to Major Recommendations in First Two Reports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8888"/>
            <a:ext cx="7772400" cy="504983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Presidential Control and Leadership (mid-90s)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NCAA governance was restructured to put presidents in control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Conference governance replicated NCAA presidential control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Presidential authority on campus increased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Academic Integrity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Individual eligibility measures strengthened (1990s - present)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 smtClean="0"/>
              <a:t>Stronger initial eligibility standards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 smtClean="0"/>
              <a:t>Continuing eligibility based on progress toward degree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Team </a:t>
            </a:r>
            <a:r>
              <a:rPr lang="en-US" sz="1800" dirty="0"/>
              <a:t>and institutional accountability measures developed (2004)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 smtClean="0"/>
              <a:t>NCAA </a:t>
            </a:r>
            <a:r>
              <a:rPr lang="en-US" sz="1600" dirty="0"/>
              <a:t>developed Academic Progress Rate (APR) and Graduation Success Rate (GSR)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/>
              <a:t>Implementation of Academic Performance </a:t>
            </a:r>
            <a:r>
              <a:rPr lang="en-US" sz="1600" dirty="0" smtClean="0"/>
              <a:t>Program</a:t>
            </a:r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Financial Integrity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Financial controls strengthened (early 90s)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 smtClean="0"/>
              <a:t>“All funds raised and spent for athletics will go through the university’s central financial controls.” 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 smtClean="0"/>
              <a:t>Athletics foundations and booster clubs brought under institution’s direct control. </a:t>
            </a:r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Knight cover for PP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467075"/>
            <a:ext cx="9144000" cy="180128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glow>
              <a:schemeClr val="tx1">
                <a:alpha val="50000"/>
              </a:schemeClr>
            </a:glow>
            <a:outerShdw blurRad="50800" dist="38100" dir="54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49" name="Title 1"/>
          <p:cNvSpPr>
            <a:spLocks noGrp="1"/>
          </p:cNvSpPr>
          <p:nvPr>
            <p:ph type="ctrTitle"/>
          </p:nvPr>
        </p:nvSpPr>
        <p:spPr>
          <a:xfrm>
            <a:off x="0" y="4467225"/>
            <a:ext cx="9144000" cy="1171575"/>
          </a:xfrm>
        </p:spPr>
        <p:txBody>
          <a:bodyPr anchor="t"/>
          <a:lstStyle/>
          <a:p>
            <a:r>
              <a:rPr lang="en-US" sz="3600" b="1" smtClean="0">
                <a:solidFill>
                  <a:srgbClr val="244069"/>
                </a:solidFill>
                <a:latin typeface="Arial" charset="0"/>
                <a:cs typeface="Arial" charset="0"/>
              </a:rPr>
              <a:t>RESTORING THE BALANCE</a:t>
            </a:r>
            <a:r>
              <a:rPr lang="en-US" sz="3600" b="1" smtClean="0">
                <a:latin typeface="Arial" charset="0"/>
                <a:cs typeface="Arial" charset="0"/>
              </a:rPr>
              <a:t/>
            </a:r>
            <a:br>
              <a:rPr lang="en-US" sz="3600" b="1" smtClean="0">
                <a:latin typeface="Arial" charset="0"/>
                <a:cs typeface="Arial" charset="0"/>
              </a:rPr>
            </a:br>
            <a:r>
              <a:rPr lang="en-US" sz="2000" b="1" smtClean="0">
                <a:solidFill>
                  <a:srgbClr val="6A6A69"/>
                </a:solidFill>
                <a:latin typeface="Arial" charset="0"/>
                <a:cs typeface="Arial" charset="0"/>
              </a:rPr>
              <a:t>Dollars, Values, and the Future of College Sports</a:t>
            </a:r>
          </a:p>
        </p:txBody>
      </p:sp>
      <p:sp>
        <p:nvSpPr>
          <p:cNvPr id="31750" name="Subtitle 2"/>
          <p:cNvSpPr>
            <a:spLocks noGrp="1"/>
          </p:cNvSpPr>
          <p:nvPr>
            <p:ph type="subTitle" idx="1"/>
          </p:nvPr>
        </p:nvSpPr>
        <p:spPr>
          <a:xfrm>
            <a:off x="2487613" y="5638800"/>
            <a:ext cx="6400800" cy="471488"/>
          </a:xfrm>
        </p:spPr>
        <p:txBody>
          <a:bodyPr/>
          <a:lstStyle/>
          <a:p>
            <a:pPr algn="r"/>
            <a:r>
              <a:rPr lang="en-US" sz="2200" smtClean="0">
                <a:solidFill>
                  <a:srgbClr val="244069"/>
                </a:solidFill>
              </a:rPr>
              <a:t> </a:t>
            </a:r>
          </a:p>
        </p:txBody>
      </p:sp>
      <p:pic>
        <p:nvPicPr>
          <p:cNvPr id="31751" name="Picture 5" descr="KCIA_rgb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" y="5638800"/>
            <a:ext cx="25844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1524000" y="5062538"/>
            <a:ext cx="6096000" cy="1587"/>
          </a:xfrm>
          <a:prstGeom prst="line">
            <a:avLst/>
          </a:prstGeom>
          <a:ln w="12700" cap="flat" cmpd="sng" algn="ctr">
            <a:solidFill>
              <a:srgbClr val="6A6A6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CIA_FPO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12800"/>
            <a:ext cx="7772400" cy="49069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53F51B-B298-4F49-8BE8-4A8D94DCD0E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74625" y="0"/>
            <a:ext cx="8751888" cy="1239838"/>
          </a:xfrm>
        </p:spPr>
        <p:txBody>
          <a:bodyPr/>
          <a:lstStyle/>
          <a:p>
            <a:r>
              <a:rPr lang="en-US" sz="3200" smtClean="0"/>
              <a:t>I - Requiring Greater Financial Transparency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39863"/>
            <a:ext cx="8229600" cy="4525962"/>
          </a:xfrm>
        </p:spPr>
        <p:txBody>
          <a:bodyPr/>
          <a:lstStyle/>
          <a:p>
            <a:r>
              <a:rPr lang="en-US" sz="2400" dirty="0" smtClean="0"/>
              <a:t>Make NCAA financial reports public; include information on long term facilities debt and comparison of annual rates of change in athletic and academic spending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558ED5"/>
                </a:solidFill>
              </a:rPr>
              <a:t>Results: 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558ED5"/>
                </a:solidFill>
              </a:rPr>
              <a:t>No NCAA action. 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558ED5"/>
                </a:solidFill>
              </a:rPr>
              <a:t>Knight Commission launched Academic and Athletic Spending Database.</a:t>
            </a:r>
            <a:br>
              <a:rPr lang="en-US" sz="1800" b="1" dirty="0" smtClean="0">
                <a:solidFill>
                  <a:srgbClr val="558ED5"/>
                </a:solidFill>
              </a:rPr>
            </a:br>
            <a:endParaRPr lang="en-US" sz="800" b="1" dirty="0" smtClean="0">
              <a:solidFill>
                <a:srgbClr val="558ED5"/>
              </a:solidFill>
            </a:endParaRPr>
          </a:p>
          <a:p>
            <a:r>
              <a:rPr lang="en-US" sz="2400" dirty="0" smtClean="0"/>
              <a:t>Strengthen oversight for financial integrity in NCAA certification, accreditation, and board oversight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558ED5"/>
                </a:solidFill>
              </a:rPr>
              <a:t>Related Actions: 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558ED5"/>
                </a:solidFill>
              </a:rPr>
              <a:t>NCAA’s new Institutional Performance Program (replaced certification) incorporates fiscal management in assessment.  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558ED5"/>
                </a:solidFill>
              </a:rPr>
              <a:t>Knight Commission provided support for Association of Governing Boards report on board oversight of athletics.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4C974-0CD5-4EC5-B020-C7D1B94AC3E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II - Rewarding Practices that Make Academic Values a Priority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0863"/>
            <a:ext cx="8229600" cy="4122737"/>
          </a:xfrm>
        </p:spPr>
        <p:txBody>
          <a:bodyPr/>
          <a:lstStyle/>
          <a:p>
            <a:r>
              <a:rPr lang="en-US" sz="2400" dirty="0" smtClean="0"/>
              <a:t>Require teams to be on track to graduate 50% of players (930 APR) to be eligible for NCAA championships and football bowl games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558ED5"/>
                </a:solidFill>
              </a:rPr>
              <a:t>Result: Adopted by the NCAA Board in October, 2011 and phased in; fully implemented by 2015-16.</a:t>
            </a:r>
            <a:br>
              <a:rPr lang="en-US" sz="2000" b="1" dirty="0" smtClean="0">
                <a:solidFill>
                  <a:srgbClr val="558ED5"/>
                </a:solidFill>
              </a:rPr>
            </a:br>
            <a:endParaRPr lang="en-US" sz="2000" b="1" dirty="0" smtClean="0">
              <a:solidFill>
                <a:srgbClr val="558ED5"/>
              </a:solidFill>
            </a:endParaRPr>
          </a:p>
          <a:p>
            <a:r>
              <a:rPr lang="en-US" sz="2400" dirty="0" smtClean="0"/>
              <a:t>Provide financial rewards for meeting academic outcomes and for holding athletics spending in check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558ED5"/>
                </a:solidFill>
              </a:rPr>
              <a:t>Result: Minimal progress. College Football Playoff will allocate $37.5 million of $500 million annual revenues on basis of meeting academic benchmarks.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172450" y="6356350"/>
            <a:ext cx="5143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010D16-FDED-478F-9D43-EFB4FD8AAC70}" type="slidenum">
              <a:rPr lang="en-US"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Helvetica Neue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III - Treating Athletes First and Foremost as Students – Not as Professionals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60900"/>
          </a:xfrm>
        </p:spPr>
        <p:txBody>
          <a:bodyPr/>
          <a:lstStyle/>
          <a:p>
            <a:r>
              <a:rPr lang="en-US" sz="2400" dirty="0" smtClean="0"/>
              <a:t>Limit intrusions on academic responsibilities and prohibit commercial use of college athletes’ identities.</a:t>
            </a:r>
            <a:endParaRPr lang="en-US" sz="2000" b="1" dirty="0" smtClean="0">
              <a:solidFill>
                <a:srgbClr val="558ED5"/>
              </a:solidFill>
            </a:endParaRPr>
          </a:p>
          <a:p>
            <a:pPr marL="739775" lvl="1" indent="-282575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558ED5"/>
                </a:solidFill>
              </a:rPr>
              <a:t>Related actions:  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b="1" dirty="0">
                <a:solidFill>
                  <a:srgbClr val="558ED5"/>
                </a:solidFill>
              </a:rPr>
              <a:t>Big 5 conferences proposing autonomy  to create “athletics dead periods” in new legislative structure.</a:t>
            </a:r>
            <a:endParaRPr lang="en-US" sz="2000" dirty="0"/>
          </a:p>
          <a:p>
            <a:pPr lvl="2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558ED5"/>
                </a:solidFill>
              </a:rPr>
              <a:t>Commercial use of college athletes’ identities (e.g., names, images) scrutinized as part of O’Bannon v. NCAA lawsuit.  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b="1" dirty="0">
                <a:solidFill>
                  <a:srgbClr val="558ED5"/>
                </a:solidFill>
              </a:rPr>
              <a:t>P</a:t>
            </a:r>
            <a:r>
              <a:rPr lang="en-US" sz="2000" b="1" dirty="0" smtClean="0">
                <a:solidFill>
                  <a:srgbClr val="558ED5"/>
                </a:solidFill>
              </a:rPr>
              <a:t>roposed rules changes to allow more commercial use of athletes’ identities were abandoned.</a:t>
            </a:r>
          </a:p>
          <a:p>
            <a:r>
              <a:rPr lang="en-US" sz="2400" dirty="0" smtClean="0"/>
              <a:t>Curb trends toward professionalization of athletics staffing devoted to athletic development</a:t>
            </a:r>
          </a:p>
          <a:p>
            <a:pPr marL="739775" lvl="1" indent="-282575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558ED5"/>
                </a:solidFill>
              </a:rPr>
              <a:t>Related actions: Big 5 conferences proposing autonomy to address limits on non-coaching personnel in new legislative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3F206-397F-4DAC-A372-07A3EC7757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2013 Knight Commission </a:t>
            </a:r>
            <a:br>
              <a:rPr lang="en-US" dirty="0" smtClean="0"/>
            </a:br>
            <a:r>
              <a:rPr lang="en-US" dirty="0" smtClean="0"/>
              <a:t>Governance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0368-9B5D-4A60-A613-4502B7235DD4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35138"/>
            <a:ext cx="8396288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More </a:t>
            </a:r>
            <a:r>
              <a:rPr lang="en-US" sz="2400" b="1" dirty="0">
                <a:latin typeface="+mn-lt"/>
              </a:rPr>
              <a:t>changes are needed to restore integrity</a:t>
            </a:r>
            <a:r>
              <a:rPr lang="en-US" sz="2400" dirty="0">
                <a:latin typeface="+mn-lt"/>
              </a:rPr>
              <a:t> to </a:t>
            </a:r>
            <a:r>
              <a:rPr lang="en-US" sz="2400" b="1" dirty="0">
                <a:latin typeface="+mn-lt"/>
              </a:rPr>
              <a:t>an aspect of university life</a:t>
            </a:r>
            <a:r>
              <a:rPr lang="en-US" sz="2400" dirty="0">
                <a:latin typeface="+mn-lt"/>
              </a:rPr>
              <a:t> that is </a:t>
            </a:r>
            <a:r>
              <a:rPr lang="en-US" sz="2400" b="1" dirty="0">
                <a:latin typeface="+mn-lt"/>
              </a:rPr>
              <a:t>treasured by the American public</a:t>
            </a:r>
            <a:r>
              <a:rPr lang="en-US" sz="2400" dirty="0">
                <a:latin typeface="+mn-lt"/>
              </a:rPr>
              <a:t>.</a:t>
            </a:r>
            <a:r>
              <a:rPr lang="en-US" sz="2400" b="1" dirty="0">
                <a:latin typeface="+mn-lt"/>
              </a:rPr>
              <a:t>  </a:t>
            </a:r>
          </a:p>
          <a:p>
            <a:endParaRPr lang="en-US" sz="2000" b="1" dirty="0">
              <a:latin typeface="+mn-lt"/>
            </a:endParaRPr>
          </a:p>
          <a:p>
            <a:pPr>
              <a:buFont typeface="Calibri" pitchFamily="34" charset="0"/>
              <a:buAutoNum type="arabicPeriod"/>
            </a:pPr>
            <a:r>
              <a:rPr lang="en-US" sz="2000" dirty="0">
                <a:latin typeface="+mn-lt"/>
              </a:rPr>
              <a:t> Alter composition of Division I Board of Directors to include </a:t>
            </a:r>
            <a:r>
              <a:rPr lang="en-US" sz="2000" b="1" dirty="0">
                <a:latin typeface="+mn-lt"/>
              </a:rPr>
              <a:t>independent directors </a:t>
            </a:r>
            <a:r>
              <a:rPr lang="en-US" sz="2000" dirty="0">
                <a:latin typeface="+mn-lt"/>
              </a:rPr>
              <a:t>(e.g., former college athletes or professionals with relevant expertise). Broaden to include experts and practitioners in advisory or membership roles.</a:t>
            </a:r>
          </a:p>
          <a:p>
            <a:pPr>
              <a:buFont typeface="Calibri" pitchFamily="34" charset="0"/>
              <a:buAutoNum type="arabicPeriod"/>
            </a:pPr>
            <a:endParaRPr lang="en-US" sz="2000" dirty="0">
              <a:latin typeface="+mn-lt"/>
            </a:endParaRPr>
          </a:p>
          <a:p>
            <a:pPr>
              <a:buFont typeface="Calibri" pitchFamily="34" charset="0"/>
              <a:buAutoNum type="arabicPeriod"/>
            </a:pPr>
            <a:r>
              <a:rPr lang="en-US" sz="2000" dirty="0">
                <a:latin typeface="+mn-lt"/>
              </a:rPr>
              <a:t> A portion of the FBS College Football Playoff revenues should reimburse the NCAA for services that enable college football to operate and the funds should directly support athletes’ educational experiences.</a:t>
            </a:r>
          </a:p>
          <a:p>
            <a:pPr>
              <a:buFont typeface="Calibri" pitchFamily="34" charset="0"/>
              <a:buAutoNum type="arabicPeriod"/>
            </a:pPr>
            <a:endParaRPr lang="en-US" sz="2000" dirty="0">
              <a:latin typeface="+mn-lt"/>
            </a:endParaRPr>
          </a:p>
          <a:p>
            <a:pPr>
              <a:buFont typeface="Calibri" pitchFamily="34" charset="0"/>
              <a:buAutoNum type="arabicPeriod"/>
            </a:pPr>
            <a:r>
              <a:rPr lang="en-US" sz="2000" dirty="0">
                <a:latin typeface="+mn-lt"/>
              </a:rPr>
              <a:t> Revise revenue distribution to ensure that academic incentives are appropriately embedded in the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FF96-CD66-488F-A9C6-1C16371F8AAE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6600" dirty="0" smtClean="0"/>
              <a:t>Overview of Knight Commission’s Work on Division I Finances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6225</TotalTime>
  <Words>768</Words>
  <Application>Microsoft Office PowerPoint</Application>
  <PresentationFormat>On-screen Show (4:3)</PresentationFormat>
  <Paragraphs>121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Title Page</vt:lpstr>
      <vt:lpstr>Office Theme</vt:lpstr>
      <vt:lpstr>Slide 0</vt:lpstr>
      <vt:lpstr>Changes Related to Major Recommendations in First Two Reports</vt:lpstr>
      <vt:lpstr>RESTORING THE BALANCE Dollars, Values, and the Future of College Sports</vt:lpstr>
      <vt:lpstr>Slide 3</vt:lpstr>
      <vt:lpstr>I - Requiring Greater Financial Transparency</vt:lpstr>
      <vt:lpstr>II - Rewarding Practices that Make Academic Values a Priority</vt:lpstr>
      <vt:lpstr>III - Treating Athletes First and Foremost as Students – Not as Professionals</vt:lpstr>
      <vt:lpstr>2013 Knight Commission  Governance Recommendations</vt:lpstr>
      <vt:lpstr> </vt:lpstr>
      <vt:lpstr>   </vt:lpstr>
      <vt:lpstr>   </vt:lpstr>
      <vt:lpstr> </vt:lpstr>
      <vt:lpstr> </vt:lpstr>
      <vt:lpstr> </vt:lpstr>
      <vt:lpstr>Media Overview: Spending Database Launch</vt:lpstr>
      <vt:lpstr>Regional &amp; University Media Coverage</vt:lpstr>
      <vt:lpstr>Editorial Board Coverage</vt:lpstr>
    </vt:vector>
  </TitlesOfParts>
  <Company>Widmeyer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 Sun Park</dc:creator>
  <cp:lastModifiedBy>Amy</cp:lastModifiedBy>
  <cp:revision>174</cp:revision>
  <cp:lastPrinted>2012-01-09T19:45:31Z</cp:lastPrinted>
  <dcterms:created xsi:type="dcterms:W3CDTF">2010-11-06T13:09:45Z</dcterms:created>
  <dcterms:modified xsi:type="dcterms:W3CDTF">2014-03-16T18:53:05Z</dcterms:modified>
</cp:coreProperties>
</file>