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511" r:id="rId3"/>
    <p:sldId id="505" r:id="rId4"/>
    <p:sldId id="509" r:id="rId5"/>
    <p:sldId id="510" r:id="rId6"/>
    <p:sldId id="489" r:id="rId7"/>
    <p:sldId id="389" r:id="rId8"/>
    <p:sldId id="390" r:id="rId9"/>
    <p:sldId id="512" r:id="rId10"/>
    <p:sldId id="504" r:id="rId11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414B56"/>
    <a:srgbClr val="004F94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73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152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D38392C-5B1B-4091-92F5-0AF516E230C0}" type="datetimeFigureOut">
              <a:rPr lang="en-US"/>
              <a:pPr>
                <a:defRPr/>
              </a:pPr>
              <a:t>10/27/18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6BD201C-12E2-4DBB-9A5B-6B389EAEBA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AC896CC-00FF-4966-96CE-D3E3C41D982D}" type="datetimeFigureOut">
              <a:rPr lang="en-US"/>
              <a:pPr>
                <a:defRPr/>
              </a:pPr>
              <a:t>10/27/18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B4E09B2-6408-441F-BB3F-D03E0D1A73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4E09B2-6408-441F-BB3F-D03E0D1A73E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448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4E09B2-6408-441F-BB3F-D03E0D1A73E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947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Students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9144000" cy="4435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 userDrawn="1"/>
        </p:nvSpPr>
        <p:spPr>
          <a:xfrm>
            <a:off x="0" y="2809879"/>
            <a:ext cx="9144000" cy="1609725"/>
          </a:xfrm>
          <a:prstGeom prst="rect">
            <a:avLst/>
          </a:prstGeom>
          <a:solidFill>
            <a:schemeClr val="tx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2057400" y="4416425"/>
            <a:ext cx="7086600" cy="4206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 rot="10800000">
            <a:off x="1674813" y="4416429"/>
            <a:ext cx="381000" cy="2441575"/>
          </a:xfrm>
          <a:prstGeom prst="rect">
            <a:avLst/>
          </a:prstGeom>
          <a:gradFill flip="none" rotWithShape="1">
            <a:gsLst>
              <a:gs pos="0">
                <a:schemeClr val="tx1">
                  <a:tint val="44500"/>
                  <a:satMod val="160000"/>
                  <a:alpha val="0"/>
                </a:schemeClr>
              </a:gs>
              <a:gs pos="100000">
                <a:schemeClr val="tx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6154740" y="4456113"/>
            <a:ext cx="284162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+mn-lt"/>
                <a:cs typeface="+mn-cs"/>
              </a:rPr>
              <a:t>Take Part. Get Set For Life.®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184576" y="4525964"/>
            <a:ext cx="1685077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000" dirty="0">
                <a:solidFill>
                  <a:schemeClr val="accent3"/>
                </a:solidFill>
                <a:latin typeface="+mn-lt"/>
                <a:cs typeface="Arial" charset="0"/>
              </a:rPr>
              <a:t>National Federation of State </a:t>
            </a:r>
          </a:p>
          <a:p>
            <a:pPr algn="ctr">
              <a:defRPr/>
            </a:pPr>
            <a:r>
              <a:rPr lang="en-US" sz="1000" dirty="0">
                <a:solidFill>
                  <a:schemeClr val="accent3"/>
                </a:solidFill>
                <a:latin typeface="+mn-lt"/>
                <a:cs typeface="Arial" charset="0"/>
              </a:rPr>
              <a:t>High School Associations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091819"/>
            <a:ext cx="8473440" cy="1241425"/>
          </a:xfrm>
        </p:spPr>
        <p:txBody>
          <a:bodyPr>
            <a:noAutofit/>
          </a:bodyPr>
          <a:lstStyle>
            <a:lvl1pPr algn="l">
              <a:lnSpc>
                <a:spcPts val="3800"/>
              </a:lnSpc>
              <a:defRPr sz="4600" b="1" cap="all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85060" y="5034280"/>
            <a:ext cx="6621780" cy="170942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1" name="Picture 10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631F7584-3FA4-45E4-B487-86868D35B7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6924" y="4926017"/>
            <a:ext cx="1360379" cy="12979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1142" y="195004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2142" y="195004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713DC-30C4-4EB6-933B-B35831C7F715}" type="datetimeFigureOut">
              <a:rPr lang="en-US"/>
              <a:pPr>
                <a:defRPr/>
              </a:pPr>
              <a:t>10/27/18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1FA01-9D33-4534-80B3-5D3504E709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Sporty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2809879"/>
            <a:ext cx="9144000" cy="1609725"/>
          </a:xfrm>
          <a:prstGeom prst="rect">
            <a:avLst/>
          </a:prstGeom>
          <a:solidFill>
            <a:schemeClr val="tx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2057400" y="4416425"/>
            <a:ext cx="7086600" cy="4206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 rot="10800000">
            <a:off x="1674813" y="4416429"/>
            <a:ext cx="381000" cy="2441575"/>
          </a:xfrm>
          <a:prstGeom prst="rect">
            <a:avLst/>
          </a:prstGeom>
          <a:gradFill flip="none" rotWithShape="1">
            <a:gsLst>
              <a:gs pos="0">
                <a:schemeClr val="tx1">
                  <a:tint val="44500"/>
                  <a:satMod val="160000"/>
                  <a:alpha val="0"/>
                </a:schemeClr>
              </a:gs>
              <a:gs pos="100000">
                <a:schemeClr val="tx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6154740" y="4456113"/>
            <a:ext cx="284162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+mn-lt"/>
                <a:cs typeface="+mn-cs"/>
              </a:rPr>
              <a:t>Take Part. Get Set For Life.®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184576" y="4525964"/>
            <a:ext cx="1685077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000" dirty="0">
                <a:solidFill>
                  <a:schemeClr val="accent3"/>
                </a:solidFill>
                <a:latin typeface="+mn-lt"/>
                <a:cs typeface="Arial" charset="0"/>
              </a:rPr>
              <a:t>National Federation of State </a:t>
            </a:r>
          </a:p>
          <a:p>
            <a:pPr algn="ctr">
              <a:defRPr/>
            </a:pPr>
            <a:r>
              <a:rPr lang="en-US" sz="1000" dirty="0">
                <a:solidFill>
                  <a:schemeClr val="accent3"/>
                </a:solidFill>
                <a:latin typeface="+mn-lt"/>
                <a:cs typeface="Arial" charset="0"/>
              </a:rPr>
              <a:t>High School Associations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091819"/>
            <a:ext cx="8473440" cy="1241425"/>
          </a:xfrm>
        </p:spPr>
        <p:txBody>
          <a:bodyPr>
            <a:noAutofit/>
          </a:bodyPr>
          <a:lstStyle>
            <a:lvl1pPr algn="l">
              <a:lnSpc>
                <a:spcPts val="3800"/>
              </a:lnSpc>
              <a:defRPr sz="4600" b="1" cap="all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85060" y="5034280"/>
            <a:ext cx="6621780" cy="170942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1" name="Picture 10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47EE61B7-6702-438A-B644-E8B1E7F5E6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6924" y="4926017"/>
            <a:ext cx="1360379" cy="12979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3800" b="1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D58DB-0473-49E7-8FCF-E3C60A592785}" type="datetimeFigureOut">
              <a:rPr lang="en-US"/>
              <a:pPr>
                <a:defRPr/>
              </a:pPr>
              <a:t>10/27/18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www.nfhs.org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C6EB7-24C7-4ADB-A469-6D576C7B84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Points of 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660400" y="49214"/>
            <a:ext cx="301625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  <a:cs typeface="Arial" charset="0"/>
              </a:rPr>
              <a:t>Points of Emphasis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3800" b="1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574E5-FD7F-4BE5-A52F-7CC3448DC73D}" type="datetimeFigureOut">
              <a:rPr lang="en-US"/>
              <a:pPr>
                <a:defRPr/>
              </a:pPr>
              <a:t>10/27/18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www.nfhs.org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15D8C-5BF0-4062-847A-4E374A8FC2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Rule Ch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660400" y="49214"/>
            <a:ext cx="301625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  <a:cs typeface="Arial" charset="0"/>
              </a:rPr>
              <a:t>Rule Change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3800" b="1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17758-ACCC-4E26-AC66-857E65430FDE}" type="datetimeFigureOut">
              <a:rPr lang="en-US"/>
              <a:pPr>
                <a:defRPr/>
              </a:pPr>
              <a:t>10/27/18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www.nfhs.org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A71D9-E60A-4956-946F-F01E7608B9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Editorial Ch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660400" y="49214"/>
            <a:ext cx="301625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  <a:cs typeface="Arial" charset="0"/>
              </a:rPr>
              <a:t>Editorial Change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3800" b="1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14A39-A647-43F0-BD87-446DC46F0454}" type="datetimeFigureOut">
              <a:rPr lang="en-US"/>
              <a:pPr>
                <a:defRPr/>
              </a:pPr>
              <a:t>10/27/18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www.nfhs.org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ED8F9-E0FA-433A-A2CD-F6F13C2907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Manual Ch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660400" y="49214"/>
            <a:ext cx="301625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  <a:cs typeface="Arial" charset="0"/>
              </a:rPr>
              <a:t>Manual Change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3800" b="1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CA03E-429E-4287-B460-5A3D2507CEB5}" type="datetimeFigureOut">
              <a:rPr lang="en-US"/>
              <a:pPr>
                <a:defRPr/>
              </a:pPr>
              <a:t>10/27/18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www.nfhs.org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A0F9E-214F-4EC5-88BA-BF682F9F16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Rules Remi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660400" y="49214"/>
            <a:ext cx="301625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  <a:cs typeface="Arial" charset="0"/>
              </a:rPr>
              <a:t>Rules Reminder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3800" b="1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596BE-6D36-4222-847D-ED1890045996}" type="datetimeFigureOut">
              <a:rPr lang="en-US"/>
              <a:pPr>
                <a:defRPr/>
              </a:pPr>
              <a:t>10/27/18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www.nfhs.org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FA9DB-E291-4943-BA24-3492DBA589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4413250"/>
            <a:ext cx="9144000" cy="24526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2809879"/>
            <a:ext cx="9144000" cy="1609725"/>
          </a:xfrm>
          <a:prstGeom prst="rect">
            <a:avLst/>
          </a:prstGeom>
          <a:solidFill>
            <a:schemeClr val="tx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5" y="4406904"/>
            <a:ext cx="6651409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Picture 7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8842876F-9EC9-480D-AFF4-C23727350C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89289" y="4532202"/>
            <a:ext cx="1360379" cy="129797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0800000">
            <a:off x="273050" y="412750"/>
            <a:ext cx="381000" cy="6445250"/>
          </a:xfrm>
          <a:prstGeom prst="rect">
            <a:avLst/>
          </a:prstGeom>
          <a:gradFill flip="none" rotWithShape="1">
            <a:gsLst>
              <a:gs pos="0">
                <a:schemeClr val="tx1">
                  <a:tint val="44500"/>
                  <a:satMod val="160000"/>
                  <a:alpha val="0"/>
                </a:schemeClr>
              </a:gs>
              <a:gs pos="100000">
                <a:schemeClr val="tx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455740" y="525463"/>
            <a:ext cx="7519987" cy="120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00140" y="1989140"/>
            <a:ext cx="7875587" cy="433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82700" y="6516688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095B79-01CE-4ED0-989F-2DE6BB02611A}" type="datetimeFigureOut">
              <a:rPr lang="en-US"/>
              <a:pPr>
                <a:defRPr/>
              </a:pPr>
              <a:t>10/27/18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97765" y="6516688"/>
            <a:ext cx="1493837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www.nfhs.org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57925" y="6516688"/>
            <a:ext cx="10414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2EB5F1B-DC25-41F9-B0A8-DDD82FCDFB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4206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55640" y="0"/>
            <a:ext cx="3017837" cy="4206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655638" y="1874838"/>
            <a:ext cx="848836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55638" y="6524625"/>
            <a:ext cx="848836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36" name="Group 21"/>
          <p:cNvGrpSpPr>
            <a:grpSpLocks/>
          </p:cNvGrpSpPr>
          <p:nvPr/>
        </p:nvGrpSpPr>
        <p:grpSpPr bwMode="auto">
          <a:xfrm>
            <a:off x="503238" y="855667"/>
            <a:ext cx="849312" cy="650875"/>
            <a:chOff x="502921" y="856420"/>
            <a:chExt cx="850391" cy="649605"/>
          </a:xfrm>
        </p:grpSpPr>
        <p:sp>
          <p:nvSpPr>
            <p:cNvPr id="19" name="Freeform 18"/>
            <p:cNvSpPr/>
            <p:nvPr userDrawn="1"/>
          </p:nvSpPr>
          <p:spPr>
            <a:xfrm>
              <a:off x="504510" y="1376104"/>
              <a:ext cx="149415" cy="129921"/>
            </a:xfrm>
            <a:custGeom>
              <a:avLst/>
              <a:gdLst>
                <a:gd name="connsiteX0" fmla="*/ 0 w 148590"/>
                <a:gd name="connsiteY0" fmla="*/ 0 h 129540"/>
                <a:gd name="connsiteX1" fmla="*/ 148590 w 148590"/>
                <a:gd name="connsiteY1" fmla="*/ 0 h 129540"/>
                <a:gd name="connsiteX2" fmla="*/ 148590 w 148590"/>
                <a:gd name="connsiteY2" fmla="*/ 129540 h 129540"/>
                <a:gd name="connsiteX3" fmla="*/ 0 w 148590"/>
                <a:gd name="connsiteY3" fmla="*/ 0 h 129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590" h="129540">
                  <a:moveTo>
                    <a:pt x="0" y="0"/>
                  </a:moveTo>
                  <a:lnTo>
                    <a:pt x="148590" y="0"/>
                  </a:lnTo>
                  <a:lnTo>
                    <a:pt x="148590" y="1295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Freeform 17"/>
            <p:cNvSpPr/>
            <p:nvPr userDrawn="1"/>
          </p:nvSpPr>
          <p:spPr>
            <a:xfrm>
              <a:off x="502921" y="856420"/>
              <a:ext cx="850391" cy="521268"/>
            </a:xfrm>
            <a:custGeom>
              <a:avLst/>
              <a:gdLst>
                <a:gd name="connsiteX0" fmla="*/ 1905 w 942975"/>
                <a:gd name="connsiteY0" fmla="*/ 0 h 521970"/>
                <a:gd name="connsiteX1" fmla="*/ 0 w 942975"/>
                <a:gd name="connsiteY1" fmla="*/ 520065 h 521970"/>
                <a:gd name="connsiteX2" fmla="*/ 775335 w 942975"/>
                <a:gd name="connsiteY2" fmla="*/ 521970 h 521970"/>
                <a:gd name="connsiteX3" fmla="*/ 942975 w 942975"/>
                <a:gd name="connsiteY3" fmla="*/ 222885 h 521970"/>
                <a:gd name="connsiteX4" fmla="*/ 775335 w 942975"/>
                <a:gd name="connsiteY4" fmla="*/ 1905 h 521970"/>
                <a:gd name="connsiteX5" fmla="*/ 1905 w 942975"/>
                <a:gd name="connsiteY5" fmla="*/ 0 h 521970"/>
                <a:gd name="connsiteX0" fmla="*/ 1905 w 946785"/>
                <a:gd name="connsiteY0" fmla="*/ 0 h 521970"/>
                <a:gd name="connsiteX1" fmla="*/ 0 w 946785"/>
                <a:gd name="connsiteY1" fmla="*/ 520065 h 521970"/>
                <a:gd name="connsiteX2" fmla="*/ 775335 w 946785"/>
                <a:gd name="connsiteY2" fmla="*/ 521970 h 521970"/>
                <a:gd name="connsiteX3" fmla="*/ 946785 w 946785"/>
                <a:gd name="connsiteY3" fmla="*/ 260985 h 521970"/>
                <a:gd name="connsiteX4" fmla="*/ 775335 w 946785"/>
                <a:gd name="connsiteY4" fmla="*/ 1905 h 521970"/>
                <a:gd name="connsiteX5" fmla="*/ 1905 w 946785"/>
                <a:gd name="connsiteY5" fmla="*/ 0 h 521970"/>
                <a:gd name="connsiteX0" fmla="*/ 1905 w 946785"/>
                <a:gd name="connsiteY0" fmla="*/ 0 h 521970"/>
                <a:gd name="connsiteX1" fmla="*/ 0 w 946785"/>
                <a:gd name="connsiteY1" fmla="*/ 520065 h 521970"/>
                <a:gd name="connsiteX2" fmla="*/ 775335 w 946785"/>
                <a:gd name="connsiteY2" fmla="*/ 521970 h 521970"/>
                <a:gd name="connsiteX3" fmla="*/ 946785 w 946785"/>
                <a:gd name="connsiteY3" fmla="*/ 241935 h 521970"/>
                <a:gd name="connsiteX4" fmla="*/ 775335 w 946785"/>
                <a:gd name="connsiteY4" fmla="*/ 1905 h 521970"/>
                <a:gd name="connsiteX5" fmla="*/ 1905 w 946785"/>
                <a:gd name="connsiteY5" fmla="*/ 0 h 521970"/>
                <a:gd name="connsiteX0" fmla="*/ 1905 w 948690"/>
                <a:gd name="connsiteY0" fmla="*/ 0 h 521970"/>
                <a:gd name="connsiteX1" fmla="*/ 0 w 948690"/>
                <a:gd name="connsiteY1" fmla="*/ 520065 h 521970"/>
                <a:gd name="connsiteX2" fmla="*/ 775335 w 948690"/>
                <a:gd name="connsiteY2" fmla="*/ 521970 h 521970"/>
                <a:gd name="connsiteX3" fmla="*/ 948690 w 948690"/>
                <a:gd name="connsiteY3" fmla="*/ 253365 h 521970"/>
                <a:gd name="connsiteX4" fmla="*/ 775335 w 948690"/>
                <a:gd name="connsiteY4" fmla="*/ 1905 h 521970"/>
                <a:gd name="connsiteX5" fmla="*/ 1905 w 948690"/>
                <a:gd name="connsiteY5" fmla="*/ 0 h 521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48690" h="521970">
                  <a:moveTo>
                    <a:pt x="1905" y="0"/>
                  </a:moveTo>
                  <a:lnTo>
                    <a:pt x="0" y="520065"/>
                  </a:lnTo>
                  <a:lnTo>
                    <a:pt x="775335" y="521970"/>
                  </a:lnTo>
                  <a:lnTo>
                    <a:pt x="948690" y="253365"/>
                  </a:lnTo>
                  <a:lnTo>
                    <a:pt x="775335" y="1905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11" name="Picture 10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68089F09-2C4C-42AC-934A-7C9E6509AB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7158" y="5900745"/>
            <a:ext cx="985829" cy="94060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89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hf sldNum="0" hdr="0" dt="0"/>
  <p:txStyles>
    <p:titleStyle>
      <a:lvl1pPr algn="l" rtl="0" eaLnBrk="1" fontAlgn="base" hangingPunct="1">
        <a:lnSpc>
          <a:spcPts val="3800"/>
        </a:lnSpc>
        <a:spcBef>
          <a:spcPct val="0"/>
        </a:spcBef>
        <a:spcAft>
          <a:spcPct val="0"/>
        </a:spcAft>
        <a:defRPr sz="3800" b="1" kern="1200" cap="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3800"/>
        </a:lnSpc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lnSpc>
          <a:spcPts val="3800"/>
        </a:lnSpc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lnSpc>
          <a:spcPts val="3800"/>
        </a:lnSpc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lnSpc>
          <a:spcPts val="3800"/>
        </a:lnSpc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Calibri" pitchFamily="34" charset="0"/>
        </a:defRPr>
      </a:lvl5pPr>
      <a:lvl6pPr marL="45718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77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566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75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91" indent="-342891" algn="l" rtl="0" eaLnBrk="1" fontAlgn="base" hangingPunct="1">
        <a:spcBef>
          <a:spcPct val="0"/>
        </a:spcBef>
        <a:spcAft>
          <a:spcPct val="0"/>
        </a:spcAft>
        <a:buFont typeface="Wingdings" pitchFamily="2" charset="2"/>
        <a:buChar char="§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1" fontAlgn="base" hangingPunct="1">
        <a:spcBef>
          <a:spcPct val="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rtl="0" eaLnBrk="1" fontAlgn="base" hangingPunct="1">
        <a:spcBef>
          <a:spcPct val="0"/>
        </a:spcBef>
        <a:spcAft>
          <a:spcPct val="0"/>
        </a:spcAft>
        <a:buFont typeface="Calibri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rtl="0" eaLnBrk="1" fontAlgn="base" hangingPunct="1">
        <a:spcBef>
          <a:spcPct val="0"/>
        </a:spcBef>
        <a:spcAft>
          <a:spcPct val="0"/>
        </a:spcAft>
        <a:buFont typeface="Courier New" pitchFamily="49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rtl="0" eaLnBrk="1" fontAlgn="base" hangingPunct="1">
        <a:spcBef>
          <a:spcPct val="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nfhslearn.com/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fhslearn.com/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E4A4F-75A5-46F4-BE74-CC51F994A6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NFHS learning center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549106-D1E3-463B-AFBC-CFAF5755FF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85061" y="4850780"/>
            <a:ext cx="6621780" cy="1892920"/>
          </a:xfrm>
        </p:spPr>
        <p:txBody>
          <a:bodyPr/>
          <a:lstStyle/>
          <a:p>
            <a:r>
              <a:rPr lang="en-US" dirty="0"/>
              <a:t>Davis Whitfield</a:t>
            </a:r>
          </a:p>
          <a:p>
            <a:r>
              <a:rPr lang="en-US" dirty="0"/>
              <a:t>Chief Operating Officer</a:t>
            </a:r>
          </a:p>
          <a:p>
            <a:r>
              <a:rPr lang="en-US" dirty="0" err="1"/>
              <a:t>dwhitfield@nfhs.org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326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3ABB4-9716-BC4F-874B-3170FD1F1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 Questions?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490515E-D529-9242-B747-B844DFC8C2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7900" y="1989138"/>
            <a:ext cx="7740063" cy="4338637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11FDA1-4301-B746-B31E-B979B6573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www.nfhs.org</a:t>
            </a:r>
          </a:p>
        </p:txBody>
      </p:sp>
    </p:spTree>
    <p:extLst>
      <p:ext uri="{BB962C8B-B14F-4D97-AF65-F5344CB8AC3E}">
        <p14:creationId xmlns:p14="http://schemas.microsoft.com/office/powerpoint/2010/main" val="3028314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14794D4-3788-2C4B-B2D3-54D32E55E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are high school®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8BF4C43-DDE0-9F4B-9AB1-F0A69BF9BF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60706" y="1929095"/>
            <a:ext cx="6070060" cy="4549648"/>
          </a:xfrm>
        </p:spPr>
      </p:pic>
    </p:spTree>
    <p:extLst>
      <p:ext uri="{BB962C8B-B14F-4D97-AF65-F5344CB8AC3E}">
        <p14:creationId xmlns:p14="http://schemas.microsoft.com/office/powerpoint/2010/main" val="3115996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A9CCAFA-698B-5743-8C16-C5B151AF0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center introduction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2B068C1-DF1D-4241-9768-816FA26D58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NFHS Learning Center (</a:t>
            </a:r>
            <a:r>
              <a:rPr lang="en-US" dirty="0">
                <a:hlinkClick r:id="rId2"/>
              </a:rPr>
              <a:t>www.nfhslearn.com</a:t>
            </a:r>
            <a:r>
              <a:rPr lang="en-US" dirty="0"/>
              <a:t>) was developed in 2007 </a:t>
            </a:r>
          </a:p>
          <a:p>
            <a:r>
              <a:rPr lang="en-US" dirty="0"/>
              <a:t>Professional Development platform for the interscholastic community</a:t>
            </a:r>
          </a:p>
          <a:p>
            <a:r>
              <a:rPr lang="en-US" dirty="0"/>
              <a:t>Initial priority: Educating coaches</a:t>
            </a:r>
          </a:p>
          <a:p>
            <a:pPr lvl="1"/>
            <a:r>
              <a:rPr lang="en-US" dirty="0"/>
              <a:t>Fundamentals of Coaching</a:t>
            </a:r>
          </a:p>
          <a:p>
            <a:pPr lvl="1"/>
            <a:r>
              <a:rPr lang="en-US" dirty="0"/>
              <a:t>First Aid for Coaches</a:t>
            </a:r>
          </a:p>
          <a:p>
            <a:pPr lvl="1"/>
            <a:r>
              <a:rPr lang="en-US" dirty="0"/>
              <a:t>Sport-specific coaching courses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A25EE7-A3A0-C54A-BD0A-75FDC37D96C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14762" y="3705894"/>
            <a:ext cx="4114963" cy="2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3116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6E0B7-41ED-0F41-B6F5-61B5C1885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center expansion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223E39-FA2E-F84F-B98F-376DD059BD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Health and Safety courses</a:t>
            </a:r>
          </a:p>
          <a:p>
            <a:r>
              <a:rPr lang="en-US" dirty="0"/>
              <a:t>2010 Concussion legislation</a:t>
            </a:r>
          </a:p>
          <a:p>
            <a:r>
              <a:rPr lang="en-US" dirty="0"/>
              <a:t>Need for concussion education </a:t>
            </a:r>
          </a:p>
          <a:p>
            <a:r>
              <a:rPr lang="en-US" dirty="0"/>
              <a:t>Worked with the CDC and the NFHS Sports Medicine Advisory Committee to develop “Concussion in Sports”</a:t>
            </a:r>
          </a:p>
          <a:p>
            <a:r>
              <a:rPr lang="en-US" dirty="0"/>
              <a:t>First free course on the NFHS Learning Center – </a:t>
            </a:r>
            <a:r>
              <a:rPr lang="en-US" dirty="0">
                <a:hlinkClick r:id="rId2"/>
              </a:rPr>
              <a:t>www.nfhslearn.com</a:t>
            </a:r>
            <a:endParaRPr lang="en-US" dirty="0"/>
          </a:p>
          <a:p>
            <a:r>
              <a:rPr lang="en-US" dirty="0"/>
              <a:t>Broadened the audience of the NFHS Learning Center</a:t>
            </a:r>
          </a:p>
          <a:p>
            <a:r>
              <a:rPr lang="en-US" dirty="0"/>
              <a:t>Over 4 million Concussion courses ordered to date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C609CB-3C86-C341-BA03-6EB9DF447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www.nfhs.org</a:t>
            </a:r>
          </a:p>
        </p:txBody>
      </p:sp>
    </p:spTree>
    <p:extLst>
      <p:ext uri="{BB962C8B-B14F-4D97-AF65-F5344CB8AC3E}">
        <p14:creationId xmlns:p14="http://schemas.microsoft.com/office/powerpoint/2010/main" val="4285494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3D197-C41B-FB47-8D93-C4968582D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Nfhs</a:t>
            </a:r>
            <a:r>
              <a:rPr lang="en-US" dirty="0"/>
              <a:t> free courses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9C3DBB-8F35-1344-98C9-08796AC73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www.nfhs.org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257FCD2-4818-B743-932C-B16D05757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0140" y="1886552"/>
            <a:ext cx="7875587" cy="4630136"/>
          </a:xfrm>
        </p:spPr>
        <p:txBody>
          <a:bodyPr numCol="2"/>
          <a:lstStyle/>
          <a:p>
            <a:r>
              <a:rPr lang="en-US" sz="2000" dirty="0"/>
              <a:t>Hazing Prevention for Students  </a:t>
            </a:r>
          </a:p>
          <a:p>
            <a:r>
              <a:rPr lang="en-US" sz="2000" dirty="0"/>
              <a:t>Coaching Diving  </a:t>
            </a:r>
          </a:p>
          <a:p>
            <a:r>
              <a:rPr lang="en-US" sz="2000" dirty="0"/>
              <a:t>Adjudicating Speech and Debate </a:t>
            </a:r>
          </a:p>
          <a:p>
            <a:r>
              <a:rPr lang="en-US" sz="2000" dirty="0"/>
              <a:t>Engaging Effectively with Parents </a:t>
            </a:r>
          </a:p>
          <a:p>
            <a:r>
              <a:rPr lang="en-US" sz="2000" b="1" dirty="0"/>
              <a:t>Protecting Students from Abuse</a:t>
            </a:r>
            <a:r>
              <a:rPr lang="en-US" sz="2000" dirty="0"/>
              <a:t> </a:t>
            </a:r>
          </a:p>
          <a:p>
            <a:r>
              <a:rPr lang="en-US" sz="2000" dirty="0"/>
              <a:t>Interscholastic Music Event Management</a:t>
            </a:r>
          </a:p>
          <a:p>
            <a:r>
              <a:rPr lang="en-US" sz="2000" dirty="0"/>
              <a:t>Coaching Unified Sports  </a:t>
            </a:r>
          </a:p>
          <a:p>
            <a:r>
              <a:rPr lang="en-US" sz="2000" b="1" dirty="0"/>
              <a:t>Sportsmanship</a:t>
            </a:r>
            <a:r>
              <a:rPr lang="en-US" sz="2000" dirty="0"/>
              <a:t> </a:t>
            </a:r>
          </a:p>
          <a:p>
            <a:r>
              <a:rPr lang="en-US" sz="2000" dirty="0"/>
              <a:t>NCAA Eligibility  </a:t>
            </a:r>
          </a:p>
          <a:p>
            <a:r>
              <a:rPr lang="en-US" sz="2000" b="1" dirty="0"/>
              <a:t>Heat Illness Prevention </a:t>
            </a:r>
          </a:p>
          <a:p>
            <a:r>
              <a:rPr lang="en-US" sz="2000" b="1" dirty="0"/>
              <a:t>Sports Nutrition </a:t>
            </a:r>
          </a:p>
          <a:p>
            <a:r>
              <a:rPr lang="en-US" sz="2000" b="1" dirty="0"/>
              <a:t>Concussion in Sports </a:t>
            </a:r>
          </a:p>
          <a:p>
            <a:r>
              <a:rPr lang="en-US" sz="2000" b="1" dirty="0"/>
              <a:t>Concussion for Students</a:t>
            </a:r>
          </a:p>
          <a:p>
            <a:r>
              <a:rPr lang="en-US" sz="2000" dirty="0"/>
              <a:t>Adjudicating Speech and Debate</a:t>
            </a:r>
          </a:p>
          <a:p>
            <a:r>
              <a:rPr lang="en-US" sz="2000" b="1" dirty="0"/>
              <a:t>Appearance and Performance Enhancing Drugs and Substances</a:t>
            </a:r>
          </a:p>
          <a:p>
            <a:r>
              <a:rPr lang="en-US" sz="2000" dirty="0"/>
              <a:t>Bullying, Hazing and Inappropriate Behaviors</a:t>
            </a:r>
          </a:p>
          <a:p>
            <a:r>
              <a:rPr lang="en-US" sz="2000" dirty="0"/>
              <a:t>Captains Course</a:t>
            </a:r>
          </a:p>
          <a:p>
            <a:r>
              <a:rPr lang="en-US" sz="2000" dirty="0"/>
              <a:t>Interscholastic Music</a:t>
            </a:r>
          </a:p>
          <a:p>
            <a:r>
              <a:rPr lang="en-US" sz="2000" dirty="0"/>
              <a:t>Music Adjudication</a:t>
            </a:r>
          </a:p>
          <a:p>
            <a:r>
              <a:rPr lang="en-US" sz="2000" dirty="0"/>
              <a:t>Pitch Smart </a:t>
            </a:r>
          </a:p>
          <a:p>
            <a:r>
              <a:rPr lang="en-US" sz="2000" dirty="0"/>
              <a:t>Positive Sport Parenting</a:t>
            </a:r>
          </a:p>
          <a:p>
            <a:r>
              <a:rPr lang="en-US" sz="2000" dirty="0"/>
              <a:t>Social Media</a:t>
            </a:r>
          </a:p>
          <a:p>
            <a:r>
              <a:rPr lang="en-US" sz="2000" dirty="0"/>
              <a:t>Social Media for Students</a:t>
            </a:r>
          </a:p>
          <a:p>
            <a:r>
              <a:rPr lang="en-US" sz="2000" b="1" dirty="0"/>
              <a:t>Sudden Cardiac Arrest</a:t>
            </a:r>
          </a:p>
          <a:p>
            <a:r>
              <a:rPr lang="en-US" sz="2000" b="1" dirty="0"/>
              <a:t>Understanding Copyright and Compliance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26137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3D0D8-0EB4-DA40-A4C3-CD212804D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7636" y="525463"/>
            <a:ext cx="7816364" cy="1204912"/>
          </a:xfrm>
        </p:spPr>
        <p:txBody>
          <a:bodyPr/>
          <a:lstStyle/>
          <a:p>
            <a:r>
              <a:rPr lang="en-US" dirty="0"/>
              <a:t>Protecting students from abuse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A9CCA1-7758-B348-BA1D-9DA065FF9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www.nfhs.org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69A838C3-747C-1943-AEB3-2E28F0171B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9631" y="2039810"/>
            <a:ext cx="7674262" cy="4317023"/>
          </a:xfrm>
        </p:spPr>
      </p:pic>
    </p:spTree>
    <p:extLst>
      <p:ext uri="{BB962C8B-B14F-4D97-AF65-F5344CB8AC3E}">
        <p14:creationId xmlns:p14="http://schemas.microsoft.com/office/powerpoint/2010/main" val="811255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0" y="525463"/>
            <a:ext cx="7810500" cy="1204912"/>
          </a:xfrm>
        </p:spPr>
        <p:txBody>
          <a:bodyPr/>
          <a:lstStyle/>
          <a:p>
            <a:r>
              <a:rPr lang="en-US" sz="3600" dirty="0"/>
              <a:t>Accredited interscholastic coach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0138" y="2032000"/>
            <a:ext cx="7875587" cy="4295775"/>
          </a:xfrm>
        </p:spPr>
        <p:txBody>
          <a:bodyPr/>
          <a:lstStyle/>
          <a:p>
            <a:r>
              <a:rPr lang="en-US" sz="2800" dirty="0"/>
              <a:t>Fundamentals of Coaching</a:t>
            </a:r>
          </a:p>
          <a:p>
            <a:r>
              <a:rPr lang="en-US" sz="2800" dirty="0"/>
              <a:t>First Aid, Health and Safety</a:t>
            </a:r>
          </a:p>
          <a:p>
            <a:r>
              <a:rPr lang="en-US" sz="2800" dirty="0"/>
              <a:t>Concussion in Sports</a:t>
            </a:r>
          </a:p>
          <a:p>
            <a:r>
              <a:rPr lang="en-US" sz="2800" dirty="0"/>
              <a:t>Sport-specific course or Teaching Sports Skills</a:t>
            </a:r>
          </a:p>
          <a:p>
            <a:endParaRPr lang="en-US" dirty="0"/>
          </a:p>
          <a:p>
            <a:r>
              <a:rPr lang="en-US" sz="2800" b="1" dirty="0"/>
              <a:t>34,074 Nationwide </a:t>
            </a:r>
          </a:p>
          <a:p>
            <a:pPr marL="0" indent="0">
              <a:buNone/>
            </a:pPr>
            <a:r>
              <a:rPr lang="en-US" sz="2800" b="1" dirty="0"/>
              <a:t>    since November 2009</a:t>
            </a:r>
          </a:p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www.nfhs.org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6873" y="4179887"/>
            <a:ext cx="2955452" cy="183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854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0858" y="4368800"/>
            <a:ext cx="2954410" cy="1828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1613" y="550863"/>
            <a:ext cx="7519987" cy="1204912"/>
          </a:xfrm>
        </p:spPr>
        <p:txBody>
          <a:bodyPr/>
          <a:lstStyle/>
          <a:p>
            <a:r>
              <a:rPr lang="en-US" dirty="0"/>
              <a:t>Certified interscholastic coach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Accredited Interscholastic Coach+</a:t>
            </a:r>
          </a:p>
          <a:p>
            <a:r>
              <a:rPr lang="en-US" dirty="0"/>
              <a:t>Strength and Conditioning</a:t>
            </a:r>
          </a:p>
          <a:p>
            <a:r>
              <a:rPr lang="en-US" dirty="0"/>
              <a:t>Bullying, Hazing and Inappropriate Behaviors</a:t>
            </a:r>
          </a:p>
          <a:p>
            <a:r>
              <a:rPr lang="en-US" dirty="0"/>
              <a:t>Teaching and Modeling Behavior</a:t>
            </a:r>
          </a:p>
          <a:p>
            <a:r>
              <a:rPr lang="en-US" dirty="0"/>
              <a:t>Engaging Effectively With Parents</a:t>
            </a:r>
          </a:p>
          <a:p>
            <a:r>
              <a:rPr lang="en-US" dirty="0"/>
              <a:t>Sportsmanship</a:t>
            </a:r>
          </a:p>
          <a:p>
            <a:r>
              <a:rPr lang="en-US" dirty="0"/>
              <a:t>Two additional courses (User Choice)</a:t>
            </a:r>
          </a:p>
          <a:p>
            <a:endParaRPr lang="en-US" dirty="0"/>
          </a:p>
          <a:p>
            <a:r>
              <a:rPr lang="en-US" sz="2800" b="1" dirty="0"/>
              <a:t>4,354 Nationwide since 2014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www.nfhs.org</a:t>
            </a:r>
          </a:p>
        </p:txBody>
      </p:sp>
    </p:spTree>
    <p:extLst>
      <p:ext uri="{BB962C8B-B14F-4D97-AF65-F5344CB8AC3E}">
        <p14:creationId xmlns:p14="http://schemas.microsoft.com/office/powerpoint/2010/main" val="2576126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566417A-8C3D-E24F-9777-017A83DB53E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6698" y="2764029"/>
            <a:ext cx="4916415" cy="289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FF627E-10DD-494F-B9BF-8C83D622E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association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00BC65-528C-CF4E-A1F7-21F86A6170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1481" y="1950048"/>
            <a:ext cx="4445540" cy="4525963"/>
          </a:xfrm>
        </p:spPr>
        <p:txBody>
          <a:bodyPr/>
          <a:lstStyle/>
          <a:p>
            <a:r>
              <a:rPr lang="en-US" dirty="0"/>
              <a:t>Health and safety courses</a:t>
            </a:r>
          </a:p>
          <a:p>
            <a:pPr lvl="1"/>
            <a:r>
              <a:rPr lang="en-US" dirty="0"/>
              <a:t>Concussion in Sports</a:t>
            </a:r>
          </a:p>
          <a:p>
            <a:pPr lvl="1"/>
            <a:r>
              <a:rPr lang="en-US" dirty="0"/>
              <a:t>Heat Illness Prevention</a:t>
            </a:r>
          </a:p>
          <a:p>
            <a:pPr lvl="1"/>
            <a:r>
              <a:rPr lang="en-US" dirty="0"/>
              <a:t>Sudden Cardiac Arrest</a:t>
            </a:r>
          </a:p>
          <a:p>
            <a:pPr lvl="1"/>
            <a:endParaRPr lang="en-US" dirty="0"/>
          </a:p>
          <a:p>
            <a:r>
              <a:rPr lang="en-US" dirty="0"/>
              <a:t>Fundamentals of Coaching</a:t>
            </a:r>
          </a:p>
          <a:p>
            <a:r>
              <a:rPr lang="en-US" dirty="0"/>
              <a:t>First Aid, Health and Safety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1044AF-07DB-084B-8A6E-C519FAAAC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www.nfhs.org</a:t>
            </a:r>
          </a:p>
        </p:txBody>
      </p:sp>
    </p:spTree>
    <p:extLst>
      <p:ext uri="{BB962C8B-B14F-4D97-AF65-F5344CB8AC3E}">
        <p14:creationId xmlns:p14="http://schemas.microsoft.com/office/powerpoint/2010/main" val="2956167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FHS Brand">
      <a:dk1>
        <a:srgbClr val="414B56"/>
      </a:dk1>
      <a:lt1>
        <a:sysClr val="window" lastClr="FFFFFF"/>
      </a:lt1>
      <a:dk2>
        <a:srgbClr val="1F497D"/>
      </a:dk2>
      <a:lt2>
        <a:srgbClr val="D8D8D8"/>
      </a:lt2>
      <a:accent1>
        <a:srgbClr val="FFCE00"/>
      </a:accent1>
      <a:accent2>
        <a:srgbClr val="D21034"/>
      </a:accent2>
      <a:accent3>
        <a:srgbClr val="003798"/>
      </a:accent3>
      <a:accent4>
        <a:srgbClr val="E96B10"/>
      </a:accent4>
      <a:accent5>
        <a:srgbClr val="581963"/>
      </a:accent5>
      <a:accent6>
        <a:srgbClr val="006A4E"/>
      </a:accent6>
      <a:hlink>
        <a:srgbClr val="414B56"/>
      </a:hlink>
      <a:folHlink>
        <a:srgbClr val="00379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CC Presentation to All-Staff.pptx" id="{79D1DB38-79C0-43C5-9EBE-2F5E36E9AC99}" vid="{9ED6F0B6-3C6B-4463-AF97-2709A49AB3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17414</TotalTime>
  <Words>261</Words>
  <Application>Microsoft Macintosh PowerPoint</Application>
  <PresentationFormat>On-screen Show (4:3)</PresentationFormat>
  <Paragraphs>83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Courier New</vt:lpstr>
      <vt:lpstr>Wingdings</vt:lpstr>
      <vt:lpstr>Office Theme</vt:lpstr>
      <vt:lpstr>NFHS learning center</vt:lpstr>
      <vt:lpstr>We are high school®</vt:lpstr>
      <vt:lpstr>learning center introduction</vt:lpstr>
      <vt:lpstr>learning center expansion</vt:lpstr>
      <vt:lpstr>Nfhs free courses</vt:lpstr>
      <vt:lpstr>Protecting students from abuse</vt:lpstr>
      <vt:lpstr>Accredited interscholastic coach</vt:lpstr>
      <vt:lpstr>Certified interscholastic coach</vt:lpstr>
      <vt:lpstr>State association requirements</vt:lpstr>
      <vt:lpstr>Thank you!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NFHS Education Committee Meeting</dc:title>
  <dc:creator>Hannah Wishart</dc:creator>
  <cp:lastModifiedBy>JoJo Rinebold</cp:lastModifiedBy>
  <cp:revision>56</cp:revision>
  <cp:lastPrinted>2018-10-24T18:12:29Z</cp:lastPrinted>
  <dcterms:created xsi:type="dcterms:W3CDTF">2018-09-26T15:40:51Z</dcterms:created>
  <dcterms:modified xsi:type="dcterms:W3CDTF">2018-10-28T01:03:37Z</dcterms:modified>
</cp:coreProperties>
</file>