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2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62" r:id="rId2"/>
    <p:sldId id="339" r:id="rId3"/>
    <p:sldId id="302" r:id="rId4"/>
    <p:sldId id="314" r:id="rId5"/>
    <p:sldId id="315" r:id="rId6"/>
    <p:sldId id="345" r:id="rId7"/>
    <p:sldId id="309" r:id="rId8"/>
    <p:sldId id="357" r:id="rId9"/>
    <p:sldId id="327" r:id="rId10"/>
    <p:sldId id="340" r:id="rId11"/>
    <p:sldId id="319" r:id="rId12"/>
    <p:sldId id="352" r:id="rId13"/>
    <p:sldId id="350" r:id="rId14"/>
    <p:sldId id="349" r:id="rId15"/>
    <p:sldId id="338" r:id="rId16"/>
    <p:sldId id="344" r:id="rId17"/>
    <p:sldId id="353" r:id="rId18"/>
    <p:sldId id="358" r:id="rId19"/>
    <p:sldId id="355" r:id="rId20"/>
    <p:sldId id="356" r:id="rId21"/>
    <p:sldId id="336" r:id="rId22"/>
  </p:sldIdLst>
  <p:sldSz cx="9144000" cy="5143500" type="screen16x9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3">
          <p15:clr>
            <a:srgbClr val="A4A3A4"/>
          </p15:clr>
        </p15:guide>
        <p15:guide id="2" orient="horz" pos="2844">
          <p15:clr>
            <a:srgbClr val="A4A3A4"/>
          </p15:clr>
        </p15:guide>
        <p15:guide id="3" orient="horz" pos="1622">
          <p15:clr>
            <a:srgbClr val="A4A3A4"/>
          </p15:clr>
        </p15:guide>
        <p15:guide id="4" orient="horz" pos="1091">
          <p15:clr>
            <a:srgbClr val="A4A3A4"/>
          </p15:clr>
        </p15:guide>
        <p15:guide id="5" orient="horz" pos="650">
          <p15:clr>
            <a:srgbClr val="A4A3A4"/>
          </p15:clr>
        </p15:guide>
        <p15:guide id="6" orient="horz" pos="1958">
          <p15:clr>
            <a:srgbClr val="A4A3A4"/>
          </p15:clr>
        </p15:guide>
        <p15:guide id="7" pos="4360">
          <p15:clr>
            <a:srgbClr val="A4A3A4"/>
          </p15:clr>
        </p15:guide>
        <p15:guide id="8" pos="2966">
          <p15:clr>
            <a:srgbClr val="A4A3A4"/>
          </p15:clr>
        </p15:guide>
        <p15:guide id="9" pos="5128">
          <p15:clr>
            <a:srgbClr val="A4A3A4"/>
          </p15:clr>
        </p15:guide>
        <p15:guide id="10" pos="1598">
          <p15:clr>
            <a:srgbClr val="A4A3A4"/>
          </p15:clr>
        </p15:guide>
        <p15:guide id="11" pos="675">
          <p15:clr>
            <a:srgbClr val="A4A3A4"/>
          </p15:clr>
        </p15:guide>
        <p15:guide id="12" pos="371">
          <p15:clr>
            <a:srgbClr val="A4A3A4"/>
          </p15:clr>
        </p15:guide>
        <p15:guide id="13" pos="5394">
          <p15:clr>
            <a:srgbClr val="A4A3A4"/>
          </p15:clr>
        </p15:guide>
        <p15:guide id="14" pos="300">
          <p15:clr>
            <a:srgbClr val="A4A3A4"/>
          </p15:clr>
        </p15:guide>
        <p15:guide id="15" pos="54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55"/>
    <a:srgbClr val="E51837"/>
    <a:srgbClr val="004B8E"/>
    <a:srgbClr val="F02B12"/>
    <a:srgbClr val="0057AA"/>
    <a:srgbClr val="D9D9D9"/>
    <a:srgbClr val="EF0E37"/>
    <a:srgbClr val="CD0037"/>
    <a:srgbClr val="FFFFFF"/>
    <a:srgbClr val="FFC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14" autoAdjust="0"/>
    <p:restoredTop sz="94886" autoAdjust="0"/>
  </p:normalViewPr>
  <p:slideViewPr>
    <p:cSldViewPr snapToGrid="0" snapToObjects="1" showGuides="1">
      <p:cViewPr varScale="1">
        <p:scale>
          <a:sx n="113" d="100"/>
          <a:sy n="113" d="100"/>
        </p:scale>
        <p:origin x="1256" y="176"/>
      </p:cViewPr>
      <p:guideLst>
        <p:guide orient="horz" pos="183"/>
        <p:guide orient="horz" pos="2844"/>
        <p:guide orient="horz" pos="1622"/>
        <p:guide orient="horz" pos="1091"/>
        <p:guide orient="horz" pos="650"/>
        <p:guide orient="horz" pos="1958"/>
        <p:guide pos="4360"/>
        <p:guide pos="2966"/>
        <p:guide pos="5128"/>
        <p:guide pos="1598"/>
        <p:guide pos="675"/>
        <p:guide pos="371"/>
        <p:guide pos="5394"/>
        <p:guide pos="300"/>
        <p:guide pos="54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33" tIns="46465" rIns="92933" bIns="464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2933" tIns="46465" rIns="92933" bIns="46465" rtlCol="0"/>
          <a:lstStyle>
            <a:lvl1pPr algn="r">
              <a:defRPr sz="1200"/>
            </a:lvl1pPr>
          </a:lstStyle>
          <a:p>
            <a:fld id="{C1B68B65-DC8E-4F0C-BF07-518EF084E734}" type="datetimeFigureOut">
              <a:rPr lang="en-US" smtClean="0"/>
              <a:t>10/26/18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96913"/>
            <a:ext cx="6184900" cy="3479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3" tIns="46465" rIns="92933" bIns="464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1" y="4409760"/>
            <a:ext cx="5588000" cy="4177665"/>
          </a:xfrm>
          <a:prstGeom prst="rect">
            <a:avLst/>
          </a:prstGeom>
        </p:spPr>
        <p:txBody>
          <a:bodyPr vert="horz" lIns="92933" tIns="46465" rIns="92933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33" tIns="46465" rIns="92933" bIns="464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33" tIns="46465" rIns="92933" bIns="46465" rtlCol="0" anchor="b"/>
          <a:lstStyle>
            <a:lvl1pPr algn="r">
              <a:defRPr sz="1200"/>
            </a:lvl1pPr>
          </a:lstStyle>
          <a:p>
            <a:fld id="{ED758351-B57D-4647-BF12-8060FE3F45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7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73E3-1170-41CC-8B53-468EAB4EF1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4754-6B8C-47FB-AEDF-46E40EF7E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7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D7962-6523-4E15-9CFD-A252B4EB66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4754-6B8C-47FB-AEDF-46E40EF7E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7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51D4-7365-4040-8365-825F26AE07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4754-6B8C-47FB-AEDF-46E40EF7E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1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17C-AD69-4173-BF24-2AF5918502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4754-6B8C-47FB-AEDF-46E40EF7E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5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816D-19F0-417A-B60E-37FE2C58A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4754-6B8C-47FB-AEDF-46E40EF7E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0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76373-0B51-45F2-B876-61EDAA19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E81370-D109-412B-AEA5-D0CA4E61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602" y="1306209"/>
            <a:ext cx="3901667" cy="33546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ABF7214-D1BE-468C-B327-F4D40AE1BBD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05729" y="1306209"/>
            <a:ext cx="3901667" cy="33546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6713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671F-123E-4571-B0DA-734C13D32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C955B-468D-4A9A-B321-712CA7ED97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7BCBC-AEAF-45EC-8849-4767FB5AB2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25FBCC-2C77-1548-B8F1-57A5595D5D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D9E45B-6371-E744-BC6A-05F36870F0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88036" y="755289"/>
            <a:ext cx="8572500" cy="290849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500" b="1" dirty="0"/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6278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" b="3121"/>
          <a:stretch/>
        </p:blipFill>
        <p:spPr>
          <a:xfrm>
            <a:off x="-11876" y="0"/>
            <a:ext cx="9155133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CE404B-55F0-46D7-AC0B-FE0F102174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D7E4754-6B8C-47FB-AEDF-46E40EF7E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4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722" r:id="rId6"/>
    <p:sldLayoutId id="2147483723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F02B1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4B8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4B8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4B8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4B8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4B8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usab.com/youth/safesport/disciplinary-records.aspx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70121" y="2934066"/>
            <a:ext cx="8784487" cy="2047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lnSpc>
                <a:spcPct val="70000"/>
              </a:lnSpc>
              <a:spcBef>
                <a:spcPct val="0"/>
              </a:spcBef>
              <a:buNone/>
              <a:defRPr sz="3600" b="1" cap="all">
                <a:ln w="0"/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algn="ctr"/>
            <a:r>
              <a:rPr lang="en-US" dirty="0">
                <a:solidFill>
                  <a:srgbClr val="002B55"/>
                </a:solidFill>
              </a:rPr>
              <a:t>KNIGHT COMMISSION</a:t>
            </a:r>
          </a:p>
          <a:p>
            <a:pPr algn="ctr"/>
            <a:r>
              <a:rPr lang="en-US" dirty="0">
                <a:solidFill>
                  <a:srgbClr val="002B55"/>
                </a:solidFill>
              </a:rPr>
              <a:t>MEETING</a:t>
            </a:r>
          </a:p>
          <a:p>
            <a:pPr algn="ctr"/>
            <a:endParaRPr lang="en-US" sz="1600" dirty="0">
              <a:solidFill>
                <a:srgbClr val="FF0000"/>
              </a:solidFill>
            </a:endParaRPr>
          </a:p>
          <a:p>
            <a:pPr algn="ctr"/>
            <a:r>
              <a:rPr lang="en-US" sz="1600" b="0" cap="none" dirty="0">
                <a:solidFill>
                  <a:schemeClr val="bg1">
                    <a:lumMod val="50000"/>
                  </a:schemeClr>
                </a:solidFill>
              </a:rPr>
              <a:t>OCTOBER 29,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24" y="766399"/>
            <a:ext cx="1924609" cy="22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3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6972" y="157465"/>
            <a:ext cx="8657063" cy="595667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defTabSz="457189">
              <a:defRPr/>
            </a:pPr>
            <a:r>
              <a:rPr lang="en-US" sz="3300" b="1" cap="all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</a:t>
            </a:r>
            <a:r>
              <a:rPr lang="en-US" sz="3300" b="1" cap="all" dirty="0">
                <a:solidFill>
                  <a:srgbClr val="E518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cap="all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US" sz="3300" b="1" cap="all" dirty="0">
                <a:solidFill>
                  <a:srgbClr val="E518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SafeSport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40" y="3925350"/>
            <a:ext cx="1000095" cy="1145572"/>
          </a:xfrm>
          <a:prstGeom prst="rect">
            <a:avLst/>
          </a:prstGeom>
        </p:spPr>
      </p:pic>
      <p:sp>
        <p:nvSpPr>
          <p:cNvPr id="8" name="object 2"/>
          <p:cNvSpPr/>
          <p:nvPr/>
        </p:nvSpPr>
        <p:spPr>
          <a:xfrm>
            <a:off x="7675245" y="279788"/>
            <a:ext cx="1277874" cy="365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317200" y="871229"/>
            <a:ext cx="418512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sz="1200" b="1" u="sng" spc="-4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of Responding Party</a:t>
            </a:r>
          </a:p>
        </p:txBody>
      </p:sp>
      <p:sp>
        <p:nvSpPr>
          <p:cNvPr id="9" name="object 3"/>
          <p:cNvSpPr/>
          <p:nvPr/>
        </p:nvSpPr>
        <p:spPr>
          <a:xfrm>
            <a:off x="993657" y="1165888"/>
            <a:ext cx="2820728" cy="1581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993657" y="3168708"/>
            <a:ext cx="2820728" cy="17608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612094" y="2865945"/>
            <a:ext cx="359532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sz="1200" b="1" u="sng" spc="-4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of Responding Party</a:t>
            </a:r>
          </a:p>
        </p:txBody>
      </p:sp>
      <p:sp>
        <p:nvSpPr>
          <p:cNvPr id="12" name="object 2"/>
          <p:cNvSpPr txBox="1">
            <a:spLocks/>
          </p:cNvSpPr>
          <p:nvPr/>
        </p:nvSpPr>
        <p:spPr>
          <a:xfrm>
            <a:off x="5459389" y="871229"/>
            <a:ext cx="305459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800" kern="1200">
                <a:solidFill>
                  <a:srgbClr val="004B8E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 defTabSz="914378">
              <a:defRPr/>
            </a:pPr>
            <a:r>
              <a:rPr lang="en-US" sz="1200" b="1" u="sng" spc="-4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Athlete &amp;  Responding Party Relationship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96139" y="1763008"/>
            <a:ext cx="3943065" cy="2162652"/>
            <a:chOff x="2799207" y="2363693"/>
            <a:chExt cx="3943065" cy="2162652"/>
          </a:xfrm>
        </p:grpSpPr>
        <p:sp>
          <p:nvSpPr>
            <p:cNvPr id="16" name="object 3"/>
            <p:cNvSpPr/>
            <p:nvPr/>
          </p:nvSpPr>
          <p:spPr>
            <a:xfrm>
              <a:off x="3880485" y="2363693"/>
              <a:ext cx="964406" cy="1082516"/>
            </a:xfrm>
            <a:custGeom>
              <a:avLst/>
              <a:gdLst/>
              <a:ahLst/>
              <a:cxnLst/>
              <a:rect l="l" t="t" r="r" b="b"/>
              <a:pathLst>
                <a:path w="1285875" h="1443354">
                  <a:moveTo>
                    <a:pt x="0" y="0"/>
                  </a:moveTo>
                  <a:lnTo>
                    <a:pt x="0" y="1442974"/>
                  </a:lnTo>
                  <a:lnTo>
                    <a:pt x="1285875" y="791972"/>
                  </a:lnTo>
                  <a:lnTo>
                    <a:pt x="1247267" y="720471"/>
                  </a:lnTo>
                  <a:lnTo>
                    <a:pt x="1204976" y="651763"/>
                  </a:lnTo>
                  <a:lnTo>
                    <a:pt x="1159256" y="585977"/>
                  </a:lnTo>
                  <a:lnTo>
                    <a:pt x="1110107" y="523113"/>
                  </a:lnTo>
                  <a:lnTo>
                    <a:pt x="1057910" y="463296"/>
                  </a:lnTo>
                  <a:lnTo>
                    <a:pt x="1002665" y="406653"/>
                  </a:lnTo>
                  <a:lnTo>
                    <a:pt x="944626" y="353313"/>
                  </a:lnTo>
                  <a:lnTo>
                    <a:pt x="883793" y="303402"/>
                  </a:lnTo>
                  <a:lnTo>
                    <a:pt x="820547" y="256793"/>
                  </a:lnTo>
                  <a:lnTo>
                    <a:pt x="754761" y="213867"/>
                  </a:lnTo>
                  <a:lnTo>
                    <a:pt x="686816" y="174498"/>
                  </a:lnTo>
                  <a:lnTo>
                    <a:pt x="616839" y="138937"/>
                  </a:lnTo>
                  <a:lnTo>
                    <a:pt x="544830" y="107061"/>
                  </a:lnTo>
                  <a:lnTo>
                    <a:pt x="471043" y="79248"/>
                  </a:lnTo>
                  <a:lnTo>
                    <a:pt x="395732" y="55499"/>
                  </a:lnTo>
                  <a:lnTo>
                    <a:pt x="318897" y="35687"/>
                  </a:lnTo>
                  <a:lnTo>
                    <a:pt x="240792" y="20192"/>
                  </a:lnTo>
                  <a:lnTo>
                    <a:pt x="161417" y="9016"/>
                  </a:lnTo>
                  <a:lnTo>
                    <a:pt x="81153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4"/>
            <p:cNvSpPr/>
            <p:nvPr/>
          </p:nvSpPr>
          <p:spPr>
            <a:xfrm>
              <a:off x="2977515" y="2958054"/>
              <a:ext cx="1984534" cy="1568291"/>
            </a:xfrm>
            <a:custGeom>
              <a:avLst/>
              <a:gdLst/>
              <a:ahLst/>
              <a:cxnLst/>
              <a:rect l="l" t="t" r="r" b="b"/>
              <a:pathLst>
                <a:path w="2646045" h="2091054">
                  <a:moveTo>
                    <a:pt x="2490216" y="0"/>
                  </a:moveTo>
                  <a:lnTo>
                    <a:pt x="1203452" y="649986"/>
                  </a:lnTo>
                  <a:lnTo>
                    <a:pt x="0" y="1443736"/>
                  </a:lnTo>
                  <a:lnTo>
                    <a:pt x="63372" y="1532382"/>
                  </a:lnTo>
                  <a:lnTo>
                    <a:pt x="132333" y="1614805"/>
                  </a:lnTo>
                  <a:lnTo>
                    <a:pt x="206247" y="1691132"/>
                  </a:lnTo>
                  <a:lnTo>
                    <a:pt x="284988" y="1761109"/>
                  </a:lnTo>
                  <a:lnTo>
                    <a:pt x="367918" y="1824609"/>
                  </a:lnTo>
                  <a:lnTo>
                    <a:pt x="454787" y="1881632"/>
                  </a:lnTo>
                  <a:lnTo>
                    <a:pt x="545210" y="1932051"/>
                  </a:lnTo>
                  <a:lnTo>
                    <a:pt x="638682" y="1975739"/>
                  </a:lnTo>
                  <a:lnTo>
                    <a:pt x="734821" y="2012696"/>
                  </a:lnTo>
                  <a:lnTo>
                    <a:pt x="833119" y="2042541"/>
                  </a:lnTo>
                  <a:lnTo>
                    <a:pt x="933450" y="2065401"/>
                  </a:lnTo>
                  <a:lnTo>
                    <a:pt x="1035176" y="2081022"/>
                  </a:lnTo>
                  <a:lnTo>
                    <a:pt x="1138046" y="2089531"/>
                  </a:lnTo>
                  <a:lnTo>
                    <a:pt x="1241552" y="2090547"/>
                  </a:lnTo>
                  <a:lnTo>
                    <a:pt x="1345310" y="2084070"/>
                  </a:lnTo>
                  <a:lnTo>
                    <a:pt x="1448942" y="2070100"/>
                  </a:lnTo>
                  <a:lnTo>
                    <a:pt x="1551939" y="2048383"/>
                  </a:lnTo>
                  <a:lnTo>
                    <a:pt x="1654175" y="2018792"/>
                  </a:lnTo>
                  <a:lnTo>
                    <a:pt x="1754885" y="1981327"/>
                  </a:lnTo>
                  <a:lnTo>
                    <a:pt x="1853945" y="1935861"/>
                  </a:lnTo>
                  <a:lnTo>
                    <a:pt x="1957324" y="1878330"/>
                  </a:lnTo>
                  <a:lnTo>
                    <a:pt x="2054097" y="1813687"/>
                  </a:lnTo>
                  <a:lnTo>
                    <a:pt x="2144267" y="1742313"/>
                  </a:lnTo>
                  <a:lnTo>
                    <a:pt x="2227453" y="1664843"/>
                  </a:lnTo>
                  <a:lnTo>
                    <a:pt x="2303653" y="1581785"/>
                  </a:lnTo>
                  <a:lnTo>
                    <a:pt x="2372741" y="1493647"/>
                  </a:lnTo>
                  <a:lnTo>
                    <a:pt x="2434335" y="1400810"/>
                  </a:lnTo>
                  <a:lnTo>
                    <a:pt x="2488438" y="1303909"/>
                  </a:lnTo>
                  <a:lnTo>
                    <a:pt x="2534793" y="1203325"/>
                  </a:lnTo>
                  <a:lnTo>
                    <a:pt x="2573274" y="1099693"/>
                  </a:lnTo>
                  <a:lnTo>
                    <a:pt x="2603880" y="993267"/>
                  </a:lnTo>
                  <a:lnTo>
                    <a:pt x="2626105" y="884809"/>
                  </a:lnTo>
                  <a:lnTo>
                    <a:pt x="2640076" y="774700"/>
                  </a:lnTo>
                  <a:lnTo>
                    <a:pt x="2645536" y="663448"/>
                  </a:lnTo>
                  <a:lnTo>
                    <a:pt x="2642361" y="551561"/>
                  </a:lnTo>
                  <a:lnTo>
                    <a:pt x="2630297" y="439547"/>
                  </a:lnTo>
                  <a:lnTo>
                    <a:pt x="2609214" y="327913"/>
                  </a:lnTo>
                  <a:lnTo>
                    <a:pt x="2578988" y="217043"/>
                  </a:lnTo>
                  <a:lnTo>
                    <a:pt x="2539364" y="107569"/>
                  </a:lnTo>
                  <a:lnTo>
                    <a:pt x="249021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5"/>
            <p:cNvSpPr/>
            <p:nvPr/>
          </p:nvSpPr>
          <p:spPr>
            <a:xfrm>
              <a:off x="2799207" y="3327242"/>
              <a:ext cx="1081088" cy="714375"/>
            </a:xfrm>
            <a:custGeom>
              <a:avLst/>
              <a:gdLst/>
              <a:ahLst/>
              <a:cxnLst/>
              <a:rect l="l" t="t" r="r" b="b"/>
              <a:pathLst>
                <a:path w="1441450" h="952500">
                  <a:moveTo>
                    <a:pt x="8509" y="0"/>
                  </a:moveTo>
                  <a:lnTo>
                    <a:pt x="3937" y="50165"/>
                  </a:lnTo>
                  <a:lnTo>
                    <a:pt x="1143" y="100330"/>
                  </a:lnTo>
                  <a:lnTo>
                    <a:pt x="0" y="150495"/>
                  </a:lnTo>
                  <a:lnTo>
                    <a:pt x="635" y="200533"/>
                  </a:lnTo>
                  <a:lnTo>
                    <a:pt x="3048" y="250444"/>
                  </a:lnTo>
                  <a:lnTo>
                    <a:pt x="7112" y="300228"/>
                  </a:lnTo>
                  <a:lnTo>
                    <a:pt x="12826" y="349631"/>
                  </a:lnTo>
                  <a:lnTo>
                    <a:pt x="20320" y="398907"/>
                  </a:lnTo>
                  <a:lnTo>
                    <a:pt x="29463" y="447802"/>
                  </a:lnTo>
                  <a:lnTo>
                    <a:pt x="40386" y="496316"/>
                  </a:lnTo>
                  <a:lnTo>
                    <a:pt x="52832" y="544449"/>
                  </a:lnTo>
                  <a:lnTo>
                    <a:pt x="67056" y="592201"/>
                  </a:lnTo>
                  <a:lnTo>
                    <a:pt x="82803" y="639318"/>
                  </a:lnTo>
                  <a:lnTo>
                    <a:pt x="100202" y="686054"/>
                  </a:lnTo>
                  <a:lnTo>
                    <a:pt x="119252" y="732155"/>
                  </a:lnTo>
                  <a:lnTo>
                    <a:pt x="139953" y="777621"/>
                  </a:lnTo>
                  <a:lnTo>
                    <a:pt x="162178" y="822452"/>
                  </a:lnTo>
                  <a:lnTo>
                    <a:pt x="186054" y="866521"/>
                  </a:lnTo>
                  <a:lnTo>
                    <a:pt x="211454" y="909828"/>
                  </a:lnTo>
                  <a:lnTo>
                    <a:pt x="238378" y="952373"/>
                  </a:lnTo>
                  <a:lnTo>
                    <a:pt x="1441450" y="157099"/>
                  </a:lnTo>
                  <a:lnTo>
                    <a:pt x="8509" y="0"/>
                  </a:lnTo>
                  <a:close/>
                </a:path>
              </a:pathLst>
            </a:custGeom>
            <a:solidFill>
              <a:srgbClr val="A7A8A7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6"/>
            <p:cNvSpPr/>
            <p:nvPr/>
          </p:nvSpPr>
          <p:spPr>
            <a:xfrm>
              <a:off x="2804922" y="2363693"/>
              <a:ext cx="1075373" cy="1082516"/>
            </a:xfrm>
            <a:custGeom>
              <a:avLst/>
              <a:gdLst/>
              <a:ahLst/>
              <a:cxnLst/>
              <a:rect l="l" t="t" r="r" b="b"/>
              <a:pathLst>
                <a:path w="1433829" h="1443354">
                  <a:moveTo>
                    <a:pt x="1433449" y="0"/>
                  </a:moveTo>
                  <a:lnTo>
                    <a:pt x="1324102" y="4063"/>
                  </a:lnTo>
                  <a:lnTo>
                    <a:pt x="1216787" y="16255"/>
                  </a:lnTo>
                  <a:lnTo>
                    <a:pt x="1111757" y="36195"/>
                  </a:lnTo>
                  <a:lnTo>
                    <a:pt x="1009523" y="63500"/>
                  </a:lnTo>
                  <a:lnTo>
                    <a:pt x="910336" y="98043"/>
                  </a:lnTo>
                  <a:lnTo>
                    <a:pt x="814577" y="139446"/>
                  </a:lnTo>
                  <a:lnTo>
                    <a:pt x="722376" y="187578"/>
                  </a:lnTo>
                  <a:lnTo>
                    <a:pt x="634111" y="241935"/>
                  </a:lnTo>
                  <a:lnTo>
                    <a:pt x="550163" y="302387"/>
                  </a:lnTo>
                  <a:lnTo>
                    <a:pt x="470915" y="368553"/>
                  </a:lnTo>
                  <a:lnTo>
                    <a:pt x="396493" y="440309"/>
                  </a:lnTo>
                  <a:lnTo>
                    <a:pt x="327278" y="517143"/>
                  </a:lnTo>
                  <a:lnTo>
                    <a:pt x="263651" y="599059"/>
                  </a:lnTo>
                  <a:lnTo>
                    <a:pt x="205866" y="685546"/>
                  </a:lnTo>
                  <a:lnTo>
                    <a:pt x="154304" y="776351"/>
                  </a:lnTo>
                  <a:lnTo>
                    <a:pt x="109219" y="871220"/>
                  </a:lnTo>
                  <a:lnTo>
                    <a:pt x="70865" y="969899"/>
                  </a:lnTo>
                  <a:lnTo>
                    <a:pt x="39750" y="1072134"/>
                  </a:lnTo>
                  <a:lnTo>
                    <a:pt x="16001" y="1177543"/>
                  </a:lnTo>
                  <a:lnTo>
                    <a:pt x="0" y="1286002"/>
                  </a:lnTo>
                  <a:lnTo>
                    <a:pt x="1433449" y="1442974"/>
                  </a:lnTo>
                  <a:lnTo>
                    <a:pt x="143344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7"/>
            <p:cNvSpPr txBox="1"/>
            <p:nvPr/>
          </p:nvSpPr>
          <p:spPr>
            <a:xfrm>
              <a:off x="4169283" y="2636585"/>
              <a:ext cx="311944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defRPr/>
              </a:pPr>
              <a:r>
                <a:rPr sz="1350" spc="-23" dirty="0">
                  <a:solidFill>
                    <a:prstClr val="black"/>
                  </a:solidFill>
                  <a:latin typeface="Calibri"/>
                  <a:cs typeface="Calibri"/>
                </a:rPr>
                <a:t>18%</a:t>
              </a:r>
              <a:endParaRPr sz="135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8"/>
            <p:cNvSpPr txBox="1"/>
            <p:nvPr/>
          </p:nvSpPr>
          <p:spPr>
            <a:xfrm>
              <a:off x="4212241" y="4080003"/>
              <a:ext cx="311944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defRPr/>
              </a:pPr>
              <a:r>
                <a:rPr sz="1350" spc="-23" dirty="0">
                  <a:solidFill>
                    <a:prstClr val="black"/>
                  </a:solidFill>
                  <a:latin typeface="Calibri"/>
                  <a:cs typeface="Calibri"/>
                </a:rPr>
                <a:t>48%</a:t>
              </a:r>
              <a:endParaRPr sz="135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object 9"/>
            <p:cNvSpPr txBox="1"/>
            <p:nvPr/>
          </p:nvSpPr>
          <p:spPr>
            <a:xfrm>
              <a:off x="2861881" y="3565196"/>
              <a:ext cx="311944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defRPr/>
              </a:pPr>
              <a:r>
                <a:rPr sz="1350" spc="-11" dirty="0">
                  <a:solidFill>
                    <a:prstClr val="black"/>
                  </a:solidFill>
                  <a:latin typeface="Calibri"/>
                  <a:cs typeface="Calibri"/>
                </a:rPr>
                <a:t>11%</a:t>
              </a:r>
              <a:endParaRPr sz="135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10"/>
            <p:cNvSpPr txBox="1"/>
            <p:nvPr/>
          </p:nvSpPr>
          <p:spPr>
            <a:xfrm>
              <a:off x="3126200" y="2758218"/>
              <a:ext cx="311944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defRPr/>
              </a:pPr>
              <a:r>
                <a:rPr sz="1350" spc="-23" dirty="0">
                  <a:solidFill>
                    <a:prstClr val="black"/>
                  </a:solidFill>
                  <a:latin typeface="Calibri"/>
                  <a:cs typeface="Calibri"/>
                </a:rPr>
                <a:t>23%</a:t>
              </a:r>
              <a:endParaRPr sz="135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object 12"/>
            <p:cNvSpPr/>
            <p:nvPr/>
          </p:nvSpPr>
          <p:spPr>
            <a:xfrm>
              <a:off x="5324184" y="2618726"/>
              <a:ext cx="93821" cy="93821"/>
            </a:xfrm>
            <a:custGeom>
              <a:avLst/>
              <a:gdLst/>
              <a:ahLst/>
              <a:cxnLst/>
              <a:rect l="l" t="t" r="r" b="b"/>
              <a:pathLst>
                <a:path w="125095" h="125094">
                  <a:moveTo>
                    <a:pt x="0" y="124840"/>
                  </a:moveTo>
                  <a:lnTo>
                    <a:pt x="124841" y="124840"/>
                  </a:lnTo>
                  <a:lnTo>
                    <a:pt x="124841" y="0"/>
                  </a:lnTo>
                  <a:lnTo>
                    <a:pt x="0" y="0"/>
                  </a:lnTo>
                  <a:lnTo>
                    <a:pt x="0" y="12484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13"/>
            <p:cNvSpPr/>
            <p:nvPr/>
          </p:nvSpPr>
          <p:spPr>
            <a:xfrm>
              <a:off x="5324184" y="3089641"/>
              <a:ext cx="93821" cy="94773"/>
            </a:xfrm>
            <a:custGeom>
              <a:avLst/>
              <a:gdLst/>
              <a:ahLst/>
              <a:cxnLst/>
              <a:rect l="l" t="t" r="r" b="b"/>
              <a:pathLst>
                <a:path w="125095" h="126364">
                  <a:moveTo>
                    <a:pt x="0" y="125985"/>
                  </a:moveTo>
                  <a:lnTo>
                    <a:pt x="124841" y="125985"/>
                  </a:lnTo>
                  <a:lnTo>
                    <a:pt x="124841" y="0"/>
                  </a:lnTo>
                  <a:lnTo>
                    <a:pt x="0" y="0"/>
                  </a:lnTo>
                  <a:lnTo>
                    <a:pt x="0" y="125985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bject 14"/>
            <p:cNvSpPr/>
            <p:nvPr/>
          </p:nvSpPr>
          <p:spPr>
            <a:xfrm>
              <a:off x="5324184" y="3561702"/>
              <a:ext cx="93821" cy="93821"/>
            </a:xfrm>
            <a:custGeom>
              <a:avLst/>
              <a:gdLst/>
              <a:ahLst/>
              <a:cxnLst/>
              <a:rect l="l" t="t" r="r" b="b"/>
              <a:pathLst>
                <a:path w="125095" h="125095">
                  <a:moveTo>
                    <a:pt x="0" y="124841"/>
                  </a:moveTo>
                  <a:lnTo>
                    <a:pt x="124841" y="124841"/>
                  </a:lnTo>
                  <a:lnTo>
                    <a:pt x="124841" y="0"/>
                  </a:lnTo>
                  <a:lnTo>
                    <a:pt x="0" y="0"/>
                  </a:lnTo>
                  <a:lnTo>
                    <a:pt x="0" y="124841"/>
                  </a:lnTo>
                  <a:close/>
                </a:path>
              </a:pathLst>
            </a:custGeom>
            <a:solidFill>
              <a:srgbClr val="A7A8A7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15"/>
            <p:cNvSpPr txBox="1"/>
            <p:nvPr/>
          </p:nvSpPr>
          <p:spPr>
            <a:xfrm>
              <a:off x="5527652" y="2565718"/>
              <a:ext cx="1214620" cy="117532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defTabSz="685800">
                <a:lnSpc>
                  <a:spcPct val="101699"/>
                </a:lnSpc>
                <a:defRPr/>
              </a:pPr>
              <a:r>
                <a:rPr sz="1350" dirty="0">
                  <a:solidFill>
                    <a:prstClr val="black"/>
                  </a:solidFill>
                  <a:latin typeface="Calibri"/>
                  <a:cs typeface="Calibri"/>
                </a:rPr>
                <a:t>C</a:t>
              </a:r>
              <a:r>
                <a:rPr sz="1350" spc="-4" dirty="0">
                  <a:solidFill>
                    <a:prstClr val="black"/>
                  </a:solidFill>
                  <a:latin typeface="Calibri"/>
                  <a:cs typeface="Calibri"/>
                </a:rPr>
                <a:t>o</a:t>
              </a:r>
              <a:r>
                <a:rPr sz="1350" spc="-11" dirty="0">
                  <a:solidFill>
                    <a:prstClr val="black"/>
                  </a:solidFill>
                  <a:latin typeface="Calibri"/>
                  <a:cs typeface="Calibri"/>
                </a:rPr>
                <a:t>a</a:t>
              </a:r>
              <a:r>
                <a:rPr sz="1350" spc="-30" dirty="0">
                  <a:solidFill>
                    <a:prstClr val="black"/>
                  </a:solidFill>
                  <a:latin typeface="Calibri"/>
                  <a:cs typeface="Calibri"/>
                </a:rPr>
                <a:t>c</a:t>
              </a:r>
              <a:r>
                <a:rPr sz="1350" dirty="0">
                  <a:solidFill>
                    <a:prstClr val="black"/>
                  </a:solidFill>
                  <a:latin typeface="Calibri"/>
                  <a:cs typeface="Calibri"/>
                </a:rPr>
                <a:t>h-Ad</a:t>
              </a:r>
              <a:r>
                <a:rPr sz="1350" spc="-8" dirty="0">
                  <a:solidFill>
                    <a:prstClr val="black"/>
                  </a:solidFill>
                  <a:latin typeface="Calibri"/>
                  <a:cs typeface="Calibri"/>
                </a:rPr>
                <a:t>u</a:t>
              </a:r>
              <a:r>
                <a:rPr sz="1350" spc="-4" dirty="0">
                  <a:solidFill>
                    <a:prstClr val="black"/>
                  </a:solidFill>
                  <a:latin typeface="Calibri"/>
                  <a:cs typeface="Calibri"/>
                </a:rPr>
                <a:t>l</a:t>
              </a:r>
              <a:r>
                <a:rPr sz="1350" spc="-8" dirty="0">
                  <a:solidFill>
                    <a:prstClr val="black"/>
                  </a:solidFill>
                  <a:latin typeface="Calibri"/>
                  <a:cs typeface="Calibri"/>
                </a:rPr>
                <a:t>t</a:t>
              </a:r>
              <a:r>
                <a:rPr sz="1350" spc="-4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sz="1350" spc="-56" dirty="0">
                  <a:solidFill>
                    <a:prstClr val="black"/>
                  </a:solidFill>
                  <a:latin typeface="Calibri"/>
                  <a:cs typeface="Calibri"/>
                </a:rPr>
                <a:t>A</a:t>
              </a:r>
              <a:r>
                <a:rPr sz="1350" spc="-11" dirty="0">
                  <a:solidFill>
                    <a:prstClr val="black"/>
                  </a:solidFill>
                  <a:latin typeface="Calibri"/>
                  <a:cs typeface="Calibri"/>
                </a:rPr>
                <a:t>t</a:t>
              </a:r>
              <a:r>
                <a:rPr sz="1350" dirty="0">
                  <a:solidFill>
                    <a:prstClr val="black"/>
                  </a:solidFill>
                  <a:latin typeface="Calibri"/>
                  <a:cs typeface="Calibri"/>
                </a:rPr>
                <a:t>h</a:t>
              </a:r>
              <a:r>
                <a:rPr sz="1350" spc="-4" dirty="0">
                  <a:solidFill>
                    <a:prstClr val="black"/>
                  </a:solidFill>
                  <a:latin typeface="Calibri"/>
                  <a:cs typeface="Calibri"/>
                </a:rPr>
                <a:t>l</a:t>
              </a:r>
              <a:r>
                <a:rPr sz="1350" spc="-15" dirty="0">
                  <a:solidFill>
                    <a:prstClr val="black"/>
                  </a:solidFill>
                  <a:latin typeface="Calibri"/>
                  <a:cs typeface="Calibri"/>
                </a:rPr>
                <a:t>e</a:t>
              </a:r>
              <a:r>
                <a:rPr sz="1350" spc="-38" dirty="0">
                  <a:solidFill>
                    <a:prstClr val="black"/>
                  </a:solidFill>
                  <a:latin typeface="Calibri"/>
                  <a:cs typeface="Calibri"/>
                </a:rPr>
                <a:t>te</a:t>
              </a:r>
              <a:endParaRPr sz="135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marL="9525" defTabSz="685800">
                <a:spcBef>
                  <a:spcPts val="484"/>
                </a:spcBef>
                <a:defRPr/>
              </a:pPr>
              <a:r>
                <a:rPr sz="1350" spc="-4" dirty="0">
                  <a:solidFill>
                    <a:prstClr val="black"/>
                  </a:solidFill>
                  <a:latin typeface="Calibri"/>
                  <a:cs typeface="Calibri"/>
                </a:rPr>
                <a:t>Co</a:t>
              </a:r>
              <a:r>
                <a:rPr sz="1350" spc="-11" dirty="0">
                  <a:solidFill>
                    <a:prstClr val="black"/>
                  </a:solidFill>
                  <a:latin typeface="Calibri"/>
                  <a:cs typeface="Calibri"/>
                </a:rPr>
                <a:t>a</a:t>
              </a:r>
              <a:r>
                <a:rPr sz="1350" spc="-26" dirty="0">
                  <a:solidFill>
                    <a:prstClr val="black"/>
                  </a:solidFill>
                  <a:latin typeface="Calibri"/>
                  <a:cs typeface="Calibri"/>
                </a:rPr>
                <a:t>c</a:t>
              </a:r>
              <a:r>
                <a:rPr sz="1350" dirty="0">
                  <a:solidFill>
                    <a:prstClr val="black"/>
                  </a:solidFill>
                  <a:latin typeface="Calibri"/>
                  <a:cs typeface="Calibri"/>
                </a:rPr>
                <a:t>h-</a:t>
              </a:r>
              <a:r>
                <a:rPr sz="1350" spc="-4" dirty="0">
                  <a:solidFill>
                    <a:prstClr val="black"/>
                  </a:solidFill>
                  <a:latin typeface="Calibri"/>
                  <a:cs typeface="Calibri"/>
                </a:rPr>
                <a:t>M</a:t>
              </a:r>
              <a:r>
                <a:rPr sz="1350" spc="-8" dirty="0">
                  <a:solidFill>
                    <a:prstClr val="black"/>
                  </a:solidFill>
                  <a:latin typeface="Calibri"/>
                  <a:cs typeface="Calibri"/>
                </a:rPr>
                <a:t>i</a:t>
              </a:r>
              <a:r>
                <a:rPr sz="1350" dirty="0">
                  <a:solidFill>
                    <a:prstClr val="black"/>
                  </a:solidFill>
                  <a:latin typeface="Calibri"/>
                  <a:cs typeface="Calibri"/>
                </a:rPr>
                <a:t>n</a:t>
              </a:r>
              <a:r>
                <a:rPr sz="1350" spc="-4" dirty="0">
                  <a:solidFill>
                    <a:prstClr val="black"/>
                  </a:solidFill>
                  <a:latin typeface="Calibri"/>
                  <a:cs typeface="Calibri"/>
                </a:rPr>
                <a:t>o</a:t>
              </a:r>
              <a:r>
                <a:rPr sz="1350" dirty="0">
                  <a:solidFill>
                    <a:prstClr val="black"/>
                  </a:solidFill>
                  <a:latin typeface="Calibri"/>
                  <a:cs typeface="Calibri"/>
                </a:rPr>
                <a:t>r</a:t>
              </a:r>
            </a:p>
            <a:p>
              <a:pPr marL="9525" defTabSz="685800">
                <a:spcBef>
                  <a:spcPts val="26"/>
                </a:spcBef>
                <a:defRPr/>
              </a:pPr>
              <a:r>
                <a:rPr sz="1350" spc="-56" dirty="0">
                  <a:solidFill>
                    <a:prstClr val="black"/>
                  </a:solidFill>
                  <a:latin typeface="Calibri"/>
                  <a:cs typeface="Calibri"/>
                </a:rPr>
                <a:t>A</a:t>
              </a:r>
              <a:r>
                <a:rPr sz="1350" spc="-11" dirty="0">
                  <a:solidFill>
                    <a:prstClr val="black"/>
                  </a:solidFill>
                  <a:latin typeface="Calibri"/>
                  <a:cs typeface="Calibri"/>
                </a:rPr>
                <a:t>t</a:t>
              </a:r>
              <a:r>
                <a:rPr sz="1350" dirty="0">
                  <a:solidFill>
                    <a:prstClr val="black"/>
                  </a:solidFill>
                  <a:latin typeface="Calibri"/>
                  <a:cs typeface="Calibri"/>
                </a:rPr>
                <a:t>h</a:t>
              </a:r>
              <a:r>
                <a:rPr sz="1350" spc="-4" dirty="0">
                  <a:solidFill>
                    <a:prstClr val="black"/>
                  </a:solidFill>
                  <a:latin typeface="Calibri"/>
                  <a:cs typeface="Calibri"/>
                </a:rPr>
                <a:t>l</a:t>
              </a:r>
              <a:r>
                <a:rPr sz="1350" spc="-15" dirty="0">
                  <a:solidFill>
                    <a:prstClr val="black"/>
                  </a:solidFill>
                  <a:latin typeface="Calibri"/>
                  <a:cs typeface="Calibri"/>
                </a:rPr>
                <a:t>e</a:t>
              </a:r>
              <a:r>
                <a:rPr sz="1350" spc="-38" dirty="0">
                  <a:solidFill>
                    <a:prstClr val="black"/>
                  </a:solidFill>
                  <a:latin typeface="Calibri"/>
                  <a:cs typeface="Calibri"/>
                </a:rPr>
                <a:t>te</a:t>
              </a:r>
              <a:endParaRPr sz="135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marL="9525" defTabSz="685800">
                <a:spcBef>
                  <a:spcPts val="514"/>
                </a:spcBef>
                <a:defRPr/>
              </a:pPr>
              <a:r>
                <a:rPr sz="1350" dirty="0">
                  <a:solidFill>
                    <a:prstClr val="black"/>
                  </a:solidFill>
                  <a:latin typeface="Calibri"/>
                  <a:cs typeface="Calibri"/>
                </a:rPr>
                <a:t>S</a:t>
              </a:r>
              <a:r>
                <a:rPr sz="1350" spc="-30" dirty="0">
                  <a:solidFill>
                    <a:prstClr val="black"/>
                  </a:solidFill>
                  <a:latin typeface="Calibri"/>
                  <a:cs typeface="Calibri"/>
                </a:rPr>
                <a:t>t</a:t>
              </a:r>
              <a:r>
                <a:rPr sz="1350" spc="-11" dirty="0">
                  <a:solidFill>
                    <a:prstClr val="black"/>
                  </a:solidFill>
                  <a:latin typeface="Calibri"/>
                  <a:cs typeface="Calibri"/>
                </a:rPr>
                <a:t>a</a:t>
              </a:r>
              <a:r>
                <a:rPr sz="1350" spc="-8" dirty="0">
                  <a:solidFill>
                    <a:prstClr val="black"/>
                  </a:solidFill>
                  <a:latin typeface="Calibri"/>
                  <a:cs typeface="Calibri"/>
                </a:rPr>
                <a:t>f</a:t>
              </a:r>
              <a:r>
                <a:rPr sz="1350" dirty="0">
                  <a:solidFill>
                    <a:prstClr val="black"/>
                  </a:solidFill>
                  <a:latin typeface="Calibri"/>
                  <a:cs typeface="Calibri"/>
                </a:rPr>
                <a:t>f</a:t>
              </a:r>
              <a:r>
                <a:rPr sz="1350" spc="-11" dirty="0">
                  <a:solidFill>
                    <a:prstClr val="black"/>
                  </a:solidFill>
                  <a:latin typeface="Calibri"/>
                  <a:cs typeface="Calibri"/>
                </a:rPr>
                <a:t>-</a:t>
              </a:r>
              <a:r>
                <a:rPr sz="1350" spc="-64" dirty="0">
                  <a:solidFill>
                    <a:prstClr val="black"/>
                  </a:solidFill>
                  <a:latin typeface="Calibri"/>
                  <a:cs typeface="Calibri"/>
                </a:rPr>
                <a:t>A</a:t>
              </a:r>
              <a:r>
                <a:rPr sz="1350" spc="-11" dirty="0">
                  <a:solidFill>
                    <a:prstClr val="black"/>
                  </a:solidFill>
                  <a:latin typeface="Calibri"/>
                  <a:cs typeface="Calibri"/>
                </a:rPr>
                <a:t>t</a:t>
              </a:r>
              <a:r>
                <a:rPr sz="1350" spc="-8" dirty="0">
                  <a:solidFill>
                    <a:prstClr val="black"/>
                  </a:solidFill>
                  <a:latin typeface="Calibri"/>
                  <a:cs typeface="Calibri"/>
                </a:rPr>
                <a:t>h</a:t>
              </a:r>
              <a:r>
                <a:rPr sz="1350" spc="-4" dirty="0">
                  <a:solidFill>
                    <a:prstClr val="black"/>
                  </a:solidFill>
                  <a:latin typeface="Calibri"/>
                  <a:cs typeface="Calibri"/>
                </a:rPr>
                <a:t>l</a:t>
              </a:r>
              <a:r>
                <a:rPr sz="1350" spc="-34" dirty="0">
                  <a:solidFill>
                    <a:prstClr val="black"/>
                  </a:solidFill>
                  <a:latin typeface="Calibri"/>
                  <a:cs typeface="Calibri"/>
                </a:rPr>
                <a:t>e</a:t>
              </a:r>
              <a:r>
                <a:rPr sz="1350" spc="-30" dirty="0">
                  <a:solidFill>
                    <a:prstClr val="black"/>
                  </a:solidFill>
                  <a:latin typeface="Calibri"/>
                  <a:cs typeface="Calibri"/>
                </a:rPr>
                <a:t>t</a:t>
              </a:r>
              <a:r>
                <a:rPr sz="1350" spc="-8" dirty="0">
                  <a:solidFill>
                    <a:prstClr val="black"/>
                  </a:solidFill>
                  <a:latin typeface="Calibri"/>
                  <a:cs typeface="Calibri"/>
                </a:rPr>
                <a:t>e</a:t>
              </a:r>
              <a:endParaRPr sz="135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object 16"/>
            <p:cNvSpPr/>
            <p:nvPr/>
          </p:nvSpPr>
          <p:spPr>
            <a:xfrm>
              <a:off x="5324184" y="4032616"/>
              <a:ext cx="93821" cy="94773"/>
            </a:xfrm>
            <a:custGeom>
              <a:avLst/>
              <a:gdLst/>
              <a:ahLst/>
              <a:cxnLst/>
              <a:rect l="l" t="t" r="r" b="b"/>
              <a:pathLst>
                <a:path w="125095" h="126364">
                  <a:moveTo>
                    <a:pt x="0" y="125985"/>
                  </a:moveTo>
                  <a:lnTo>
                    <a:pt x="124841" y="125985"/>
                  </a:lnTo>
                  <a:lnTo>
                    <a:pt x="124841" y="0"/>
                  </a:lnTo>
                  <a:lnTo>
                    <a:pt x="0" y="0"/>
                  </a:lnTo>
                  <a:lnTo>
                    <a:pt x="0" y="125985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17"/>
            <p:cNvSpPr txBox="1"/>
            <p:nvPr/>
          </p:nvSpPr>
          <p:spPr>
            <a:xfrm>
              <a:off x="5527652" y="3983039"/>
              <a:ext cx="1214619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defRPr/>
              </a:pPr>
              <a:r>
                <a:rPr sz="1350" spc="-56" dirty="0">
                  <a:solidFill>
                    <a:prstClr val="black"/>
                  </a:solidFill>
                  <a:latin typeface="Calibri"/>
                  <a:cs typeface="Calibri"/>
                </a:rPr>
                <a:t>A</a:t>
              </a:r>
              <a:r>
                <a:rPr sz="1350" spc="-19" dirty="0">
                  <a:solidFill>
                    <a:prstClr val="black"/>
                  </a:solidFill>
                  <a:latin typeface="Calibri"/>
                  <a:cs typeface="Calibri"/>
                </a:rPr>
                <a:t>t</a:t>
              </a:r>
              <a:r>
                <a:rPr sz="1350" dirty="0">
                  <a:solidFill>
                    <a:prstClr val="black"/>
                  </a:solidFill>
                  <a:latin typeface="Calibri"/>
                  <a:cs typeface="Calibri"/>
                </a:rPr>
                <a:t>h</a:t>
              </a:r>
              <a:r>
                <a:rPr sz="1350" spc="-15" dirty="0">
                  <a:solidFill>
                    <a:prstClr val="black"/>
                  </a:solidFill>
                  <a:latin typeface="Calibri"/>
                  <a:cs typeface="Calibri"/>
                </a:rPr>
                <a:t>le</a:t>
              </a:r>
              <a:r>
                <a:rPr sz="1350" spc="-38" dirty="0">
                  <a:solidFill>
                    <a:prstClr val="black"/>
                  </a:solidFill>
                  <a:latin typeface="Calibri"/>
                  <a:cs typeface="Calibri"/>
                </a:rPr>
                <a:t>t</a:t>
              </a:r>
              <a:r>
                <a:rPr sz="1350" spc="-15" dirty="0">
                  <a:solidFill>
                    <a:prstClr val="black"/>
                  </a:solidFill>
                  <a:latin typeface="Calibri"/>
                  <a:cs typeface="Calibri"/>
                </a:rPr>
                <a:t>e</a:t>
              </a:r>
              <a:r>
                <a:rPr sz="1350" spc="-11" dirty="0">
                  <a:solidFill>
                    <a:prstClr val="black"/>
                  </a:solidFill>
                  <a:latin typeface="Calibri"/>
                  <a:cs typeface="Calibri"/>
                </a:rPr>
                <a:t>-</a:t>
              </a:r>
              <a:r>
                <a:rPr sz="1350" spc="-64" dirty="0">
                  <a:solidFill>
                    <a:prstClr val="black"/>
                  </a:solidFill>
                  <a:latin typeface="Calibri"/>
                  <a:cs typeface="Calibri"/>
                </a:rPr>
                <a:t>A</a:t>
              </a:r>
              <a:r>
                <a:rPr sz="1350" spc="-11" dirty="0">
                  <a:solidFill>
                    <a:prstClr val="black"/>
                  </a:solidFill>
                  <a:latin typeface="Calibri"/>
                  <a:cs typeface="Calibri"/>
                </a:rPr>
                <a:t>t</a:t>
              </a:r>
              <a:r>
                <a:rPr sz="1350" dirty="0">
                  <a:solidFill>
                    <a:prstClr val="black"/>
                  </a:solidFill>
                  <a:latin typeface="Calibri"/>
                  <a:cs typeface="Calibri"/>
                </a:rPr>
                <a:t>h</a:t>
              </a:r>
              <a:r>
                <a:rPr sz="1350" spc="-15" dirty="0">
                  <a:solidFill>
                    <a:prstClr val="black"/>
                  </a:solidFill>
                  <a:latin typeface="Calibri"/>
                  <a:cs typeface="Calibri"/>
                </a:rPr>
                <a:t>le</a:t>
              </a:r>
              <a:r>
                <a:rPr sz="1350" spc="-38" dirty="0">
                  <a:solidFill>
                    <a:prstClr val="black"/>
                  </a:solidFill>
                  <a:latin typeface="Calibri"/>
                  <a:cs typeface="Calibri"/>
                </a:rPr>
                <a:t>t</a:t>
              </a:r>
              <a:r>
                <a:rPr sz="1350" spc="-8" dirty="0">
                  <a:solidFill>
                    <a:prstClr val="black"/>
                  </a:solidFill>
                  <a:latin typeface="Calibri"/>
                  <a:cs typeface="Calibri"/>
                </a:rPr>
                <a:t>e</a:t>
              </a:r>
              <a:endParaRPr sz="135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420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29" y="914401"/>
            <a:ext cx="7034336" cy="412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223" y="360194"/>
            <a:ext cx="8201349" cy="580278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002B55"/>
                </a:solidFill>
                <a:latin typeface="Arial Black"/>
                <a:cs typeface="Arial Black"/>
              </a:rPr>
              <a:t>U.S. </a:t>
            </a:r>
            <a:r>
              <a:rPr lang="en-US" sz="3200" dirty="0">
                <a:solidFill>
                  <a:srgbClr val="E51837"/>
                </a:solidFill>
                <a:latin typeface="Arial Black"/>
                <a:cs typeface="Arial Black"/>
              </a:rPr>
              <a:t>BASKETBALL COMMUNITY</a:t>
            </a:r>
          </a:p>
        </p:txBody>
      </p:sp>
    </p:spTree>
    <p:extLst>
      <p:ext uri="{BB962C8B-B14F-4D97-AF65-F5344CB8AC3E}">
        <p14:creationId xmlns:p14="http://schemas.microsoft.com/office/powerpoint/2010/main" val="177867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74223" y="157465"/>
            <a:ext cx="6564529" cy="580278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r>
              <a:rPr lang="en-US" sz="3200" dirty="0">
                <a:solidFill>
                  <a:srgbClr val="002B55"/>
                </a:solidFill>
                <a:latin typeface="Arial Black"/>
                <a:cs typeface="Arial Black"/>
              </a:rPr>
              <a:t>YOUTH</a:t>
            </a:r>
            <a:r>
              <a:rPr lang="en-US" sz="320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lang="en-US" sz="3200" dirty="0">
                <a:solidFill>
                  <a:srgbClr val="E51837"/>
                </a:solidFill>
                <a:latin typeface="Arial Black"/>
                <a:cs typeface="Arial Black"/>
              </a:rPr>
              <a:t>DEVELOPMENT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5452" y="1031875"/>
            <a:ext cx="8372362" cy="1165053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 establishes youth development division in 2013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Purpose: </a:t>
            </a:r>
            <a:r>
              <a:rPr lang="en-US" sz="2000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Promote, Grow, Elevate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Programs:</a:t>
            </a:r>
          </a:p>
        </p:txBody>
      </p:sp>
      <p:pic>
        <p:nvPicPr>
          <p:cNvPr id="6" name="CoachAcademy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19578" t="13169" r="19212" b="14032"/>
          <a:stretch/>
        </p:blipFill>
        <p:spPr>
          <a:xfrm>
            <a:off x="2737577" y="3796128"/>
            <a:ext cx="944153" cy="1122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killsCamps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8059" t="12481" r="8988" b="9484"/>
          <a:stretch/>
        </p:blipFill>
        <p:spPr>
          <a:xfrm>
            <a:off x="4510376" y="3813103"/>
            <a:ext cx="1042647" cy="980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USAB_2nd_Certified_cmyk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6560" y="3900176"/>
            <a:ext cx="927300" cy="928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USAB_2nd_Official_Organization_pms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38948" y="3894669"/>
            <a:ext cx="924215" cy="925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3"/>
          <a:stretch/>
        </p:blipFill>
        <p:spPr>
          <a:xfrm>
            <a:off x="6248024" y="3904030"/>
            <a:ext cx="920628" cy="921199"/>
          </a:xfrm>
          <a:prstGeom prst="rect">
            <a:avLst/>
          </a:prstGeom>
        </p:spPr>
      </p:pic>
      <p:pic>
        <p:nvPicPr>
          <p:cNvPr id="11" name="OpenCourt.png"/>
          <p:cNvPicPr>
            <a:picLocks noChangeAspect="1"/>
          </p:cNvPicPr>
          <p:nvPr/>
        </p:nvPicPr>
        <p:blipFill rotWithShape="1">
          <a:blip r:embed="rId7">
            <a:extLst/>
          </a:blip>
          <a:srcRect l="17595" t="11695" r="18016" b="9269"/>
          <a:stretch/>
        </p:blipFill>
        <p:spPr>
          <a:xfrm>
            <a:off x="5434591" y="3828151"/>
            <a:ext cx="862633" cy="105885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/>
          <p:cNvSpPr/>
          <p:nvPr/>
        </p:nvSpPr>
        <p:spPr>
          <a:xfrm>
            <a:off x="1245991" y="2194812"/>
            <a:ext cx="316631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 Licensing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 Academies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Accreditation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E-Learning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Camps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27883" y="2193146"/>
            <a:ext cx="43345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Open Basketball Championships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in the Game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Court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Clinics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97" y="202959"/>
            <a:ext cx="1191000" cy="7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02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BF242-EA36-A440-9A76-C7BD79348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02" y="792607"/>
            <a:ext cx="7290080" cy="2542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122305-08EF-5943-BBC3-C15CA596AA60}"/>
              </a:ext>
            </a:extLst>
          </p:cNvPr>
          <p:cNvSpPr txBox="1"/>
          <p:nvPr/>
        </p:nvSpPr>
        <p:spPr>
          <a:xfrm>
            <a:off x="603504" y="3209544"/>
            <a:ext cx="8887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9233B"/>
                </a:solidFill>
                <a:latin typeface="Fairview" panose="02000000000000000000" pitchFamily="2" charset="77"/>
              </a:rPr>
              <a:t>Actively licensed coaches are re-screened automatically each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9233B"/>
                </a:solidFill>
                <a:latin typeface="Fairview" panose="02000000000000000000" pitchFamily="2" charset="77"/>
              </a:rPr>
              <a:t>Licenses are revoked or suspended upon alerts of disqualifying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9233B"/>
                </a:solidFill>
                <a:latin typeface="Fairview" panose="02000000000000000000" pitchFamily="2" charset="77"/>
              </a:rPr>
              <a:t>Known affiliated organizations are notified of license revocation </a:t>
            </a:r>
          </a:p>
          <a:p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4DC38-8C87-CB4F-915B-AA7EAD1060BE}"/>
              </a:ext>
            </a:extLst>
          </p:cNvPr>
          <p:cNvSpPr txBox="1"/>
          <p:nvPr/>
        </p:nvSpPr>
        <p:spPr>
          <a:xfrm>
            <a:off x="223601" y="212329"/>
            <a:ext cx="7544481" cy="580278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r>
              <a:rPr lang="en-US" sz="3200" dirty="0">
                <a:solidFill>
                  <a:srgbClr val="002B55"/>
                </a:solidFill>
                <a:latin typeface="Arial Black"/>
                <a:cs typeface="Arial Black"/>
              </a:rPr>
              <a:t>COACH </a:t>
            </a:r>
            <a:r>
              <a:rPr lang="en-US" sz="3200" dirty="0">
                <a:solidFill>
                  <a:srgbClr val="E51837"/>
                </a:solidFill>
                <a:latin typeface="Arial Black"/>
                <a:cs typeface="Arial Black"/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1708493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6022" y="1236802"/>
            <a:ext cx="7718269" cy="2919380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Development: 2017-18 Season </a:t>
            </a:r>
          </a:p>
          <a:p>
            <a:pPr marL="685800" lvl="1" indent="-342900" defTabSz="457189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Licensed Coaches = 26,107</a:t>
            </a:r>
          </a:p>
          <a:p>
            <a:pPr marL="685800" lvl="1" indent="-342900" defTabSz="457189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Questionable Background Screens = 3,281</a:t>
            </a:r>
          </a:p>
          <a:p>
            <a:pPr marL="685800" lvl="1" indent="-342900" defTabSz="457189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Denied Coaches = 288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(24 submitted to USCS)</a:t>
            </a:r>
          </a:p>
          <a:p>
            <a:pPr marL="685800" lvl="1" indent="-342900" defTabSz="457189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Disciplinary Record List </a:t>
            </a:r>
          </a:p>
          <a:p>
            <a:pPr marL="342900" lvl="1" defTabSz="457189">
              <a:spcAft>
                <a:spcPts val="600"/>
              </a:spcAft>
              <a:defRPr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USA Basketball Disciplinary Records List</a:t>
            </a: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972" y="157465"/>
            <a:ext cx="8657063" cy="1103498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defTabSz="457189">
              <a:defRPr/>
            </a:pPr>
            <a:r>
              <a:rPr lang="en-US" sz="3300" b="1" cap="all" dirty="0" err="1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r>
              <a:rPr lang="en-US" sz="3300" b="1" cap="all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basketball</a:t>
            </a:r>
          </a:p>
          <a:p>
            <a:pPr defTabSz="457189">
              <a:defRPr/>
            </a:pPr>
            <a:r>
              <a:rPr lang="en-US" sz="3300" b="1" cap="all" dirty="0">
                <a:solidFill>
                  <a:srgbClr val="E518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 licensing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40" y="3925350"/>
            <a:ext cx="1000095" cy="11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15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70121" y="2934066"/>
            <a:ext cx="8784487" cy="2047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lnSpc>
                <a:spcPct val="70000"/>
              </a:lnSpc>
              <a:spcBef>
                <a:spcPct val="0"/>
              </a:spcBef>
              <a:buNone/>
              <a:defRPr sz="3600" b="1" cap="all">
                <a:ln w="0"/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algn="ctr"/>
            <a:r>
              <a:rPr lang="en-US" dirty="0">
                <a:solidFill>
                  <a:srgbClr val="002B55"/>
                </a:solidFill>
              </a:rPr>
              <a:t>USA Basketball</a:t>
            </a:r>
            <a:br>
              <a:rPr lang="en-US" dirty="0">
                <a:solidFill>
                  <a:srgbClr val="002B55"/>
                </a:solidFill>
              </a:rPr>
            </a:br>
            <a:r>
              <a:rPr lang="en-US" dirty="0">
                <a:solidFill>
                  <a:srgbClr val="002B55"/>
                </a:solidFill>
              </a:rPr>
              <a:t>&amp;</a:t>
            </a:r>
          </a:p>
          <a:p>
            <a:pPr algn="ctr"/>
            <a:r>
              <a:rPr lang="en-US" dirty="0">
                <a:solidFill>
                  <a:srgbClr val="E51837"/>
                </a:solidFill>
              </a:rPr>
              <a:t>Commission on college basketball</a:t>
            </a:r>
          </a:p>
          <a:p>
            <a:pPr algn="ctr"/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24" y="766399"/>
            <a:ext cx="1924609" cy="22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00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8966" y="1099421"/>
            <a:ext cx="7718269" cy="3673432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USAB, NCAA, NBA, NBPA Collaboration </a:t>
            </a:r>
          </a:p>
          <a:p>
            <a:pPr defTabSz="457189">
              <a:spcAft>
                <a:spcPts val="600"/>
              </a:spcAft>
              <a:defRPr/>
            </a:pPr>
            <a:endParaRPr lang="en-US" sz="16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basketball players identified and developed by levels:</a:t>
            </a:r>
          </a:p>
          <a:p>
            <a:pPr marL="632222" lvl="1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 – National Team potential (</a:t>
            </a:r>
            <a:r>
              <a:rPr lang="en-US" sz="160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 take </a:t>
            </a:r>
            <a:r>
              <a:rPr lang="en-US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lead)</a:t>
            </a:r>
          </a:p>
          <a:p>
            <a:pPr marL="632222" lvl="1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– Collegiate potential (NCAA take lead)</a:t>
            </a:r>
          </a:p>
          <a:p>
            <a:pPr defTabSz="457189">
              <a:spcAft>
                <a:spcPts val="600"/>
              </a:spcAft>
              <a:defRPr/>
            </a:pPr>
            <a:endParaRPr lang="en-US" sz="16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not just basketball; includes academic &amp; life skills, health &amp; wellness, collegiate eligibility; mentoring throughout the year </a:t>
            </a: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Adopt: a) USAB Coach License requirements; b) Youth Development Guidelines created by USAB &amp; NBA</a:t>
            </a:r>
          </a:p>
          <a:p>
            <a:pPr defTabSz="457189">
              <a:spcAft>
                <a:spcPts val="600"/>
              </a:spcAft>
              <a:defRPr/>
            </a:pPr>
            <a:endParaRPr lang="en-US" sz="12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394" y="157465"/>
            <a:ext cx="8657063" cy="595667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defTabSz="457189">
              <a:defRPr/>
            </a:pPr>
            <a:r>
              <a:rPr lang="en-US" sz="3300" b="1" cap="all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 </a:t>
            </a:r>
            <a:r>
              <a:rPr lang="en-US" sz="3300" b="1" cap="all" dirty="0">
                <a:solidFill>
                  <a:srgbClr val="E518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COMMISSION on </a:t>
            </a:r>
            <a:r>
              <a:rPr lang="en-US" sz="3300" b="1" cap="all" dirty="0" err="1">
                <a:solidFill>
                  <a:srgbClr val="E518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cbb</a:t>
            </a:r>
            <a:endParaRPr lang="en-US" sz="3300" b="1" cap="all" dirty="0">
              <a:solidFill>
                <a:srgbClr val="E518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96" y="3925350"/>
            <a:ext cx="1000095" cy="11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03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4223" y="157465"/>
            <a:ext cx="6564529" cy="580278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r>
              <a:rPr lang="en-US" sz="3200" dirty="0">
                <a:solidFill>
                  <a:srgbClr val="002B55"/>
                </a:solidFill>
                <a:latin typeface="Arial Black"/>
                <a:cs typeface="Arial Black"/>
              </a:rPr>
              <a:t>NATIONAL</a:t>
            </a:r>
            <a:r>
              <a:rPr lang="en-US" sz="320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lang="en-US" sz="3200" dirty="0">
                <a:solidFill>
                  <a:srgbClr val="E51837"/>
                </a:solidFill>
                <a:latin typeface="Arial Black"/>
                <a:cs typeface="Arial Black"/>
              </a:rPr>
              <a:t>TEAMS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1551" y="2965990"/>
            <a:ext cx="3121571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400" b="1" u="sng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 Hoop Summit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U16 FIBA Americas Championship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U19 FIBA World Cup</a:t>
            </a:r>
          </a:p>
          <a:p>
            <a:pPr lvl="0">
              <a:spcAft>
                <a:spcPts val="600"/>
              </a:spcAft>
            </a:pPr>
            <a:r>
              <a:rPr lang="en-US" sz="1400" dirty="0" err="1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AmeriCup</a:t>
            </a: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Championship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World Cup Qualifying Teams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744" y="759128"/>
            <a:ext cx="3121571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400" b="1" u="sng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 Hoop Summit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U17 FIBA World Cup 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U18 FIBA Americas Championship 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Team Mini-Camp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World Cup Qualifying Teams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8690" y="759128"/>
            <a:ext cx="3121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400" b="1" u="sng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 Hoop Summit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U16 FIBA Americas Championship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U19 FIBA World Cup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 American Games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FIBA World Cup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World Cup Qualifying Teams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6744" y="2965990"/>
            <a:ext cx="3121571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400" b="1" u="sng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 Hoop Summit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U17 FIBA World Cup 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U18 FIBA Americas Championship 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Olympic Games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World Cup Qualifying Teams</a:t>
            </a:r>
          </a:p>
        </p:txBody>
      </p:sp>
    </p:spTree>
    <p:extLst>
      <p:ext uri="{BB962C8B-B14F-4D97-AF65-F5344CB8AC3E}">
        <p14:creationId xmlns:p14="http://schemas.microsoft.com/office/powerpoint/2010/main" val="1054699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298388-EF83-D940-8582-003DD68A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4754-6B8C-47FB-AEDF-46E40EF7E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9D60C-F91B-EE48-B4CC-FC45ED7ED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5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556695-E015-4ECC-AF22-471C278BBF5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73156" y="723878"/>
          <a:ext cx="8314686" cy="2236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21">
                  <a:extLst>
                    <a:ext uri="{9D8B030D-6E8A-4147-A177-3AD203B41FA5}">
                      <a16:colId xmlns:a16="http://schemas.microsoft.com/office/drawing/2014/main" val="1311962906"/>
                    </a:ext>
                  </a:extLst>
                </a:gridCol>
                <a:gridCol w="970269">
                  <a:extLst>
                    <a:ext uri="{9D8B030D-6E8A-4147-A177-3AD203B41FA5}">
                      <a16:colId xmlns:a16="http://schemas.microsoft.com/office/drawing/2014/main" val="1020446006"/>
                    </a:ext>
                  </a:extLst>
                </a:gridCol>
                <a:gridCol w="1506908">
                  <a:extLst>
                    <a:ext uri="{9D8B030D-6E8A-4147-A177-3AD203B41FA5}">
                      <a16:colId xmlns:a16="http://schemas.microsoft.com/office/drawing/2014/main" val="4231517920"/>
                    </a:ext>
                  </a:extLst>
                </a:gridCol>
                <a:gridCol w="705307">
                  <a:extLst>
                    <a:ext uri="{9D8B030D-6E8A-4147-A177-3AD203B41FA5}">
                      <a16:colId xmlns:a16="http://schemas.microsoft.com/office/drawing/2014/main" val="3532328061"/>
                    </a:ext>
                  </a:extLst>
                </a:gridCol>
                <a:gridCol w="1233165">
                  <a:extLst>
                    <a:ext uri="{9D8B030D-6E8A-4147-A177-3AD203B41FA5}">
                      <a16:colId xmlns:a16="http://schemas.microsoft.com/office/drawing/2014/main" val="1036405897"/>
                    </a:ext>
                  </a:extLst>
                </a:gridCol>
                <a:gridCol w="923854">
                  <a:extLst>
                    <a:ext uri="{9D8B030D-6E8A-4147-A177-3AD203B41FA5}">
                      <a16:colId xmlns:a16="http://schemas.microsoft.com/office/drawing/2014/main" val="2798277769"/>
                    </a:ext>
                  </a:extLst>
                </a:gridCol>
                <a:gridCol w="923854">
                  <a:extLst>
                    <a:ext uri="{9D8B030D-6E8A-4147-A177-3AD203B41FA5}">
                      <a16:colId xmlns:a16="http://schemas.microsoft.com/office/drawing/2014/main" val="153015555"/>
                    </a:ext>
                  </a:extLst>
                </a:gridCol>
                <a:gridCol w="923854">
                  <a:extLst>
                    <a:ext uri="{9D8B030D-6E8A-4147-A177-3AD203B41FA5}">
                      <a16:colId xmlns:a16="http://schemas.microsoft.com/office/drawing/2014/main" val="400146064"/>
                    </a:ext>
                  </a:extLst>
                </a:gridCol>
                <a:gridCol w="923854">
                  <a:extLst>
                    <a:ext uri="{9D8B030D-6E8A-4147-A177-3AD203B41FA5}">
                      <a16:colId xmlns:a16="http://schemas.microsoft.com/office/drawing/2014/main" val="395671359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Dates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Total Players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Class of 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Class of 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Class of 2021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Class of 2022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Class of 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09425039"/>
                  </a:ext>
                </a:extLst>
              </a:tr>
              <a:tr h="271547">
                <a:tc rowSpan="6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2018-19</a:t>
                      </a:r>
                    </a:p>
                  </a:txBody>
                  <a:tcPr marL="68580" marR="68580" marT="34290" marB="34290" vert="vert270" anchor="ctr">
                    <a:solidFill>
                      <a:srgbClr val="1D42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dirty="0"/>
                        <a:t>Early Oct. 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Mini-camp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80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60726"/>
                  </a:ext>
                </a:extLst>
              </a:tr>
              <a:tr h="271547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Apr. 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Mini-camp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60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509995"/>
                  </a:ext>
                </a:extLst>
              </a:tr>
              <a:tr h="271547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Apr. 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Nike Hoop Summit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665225"/>
                  </a:ext>
                </a:extLst>
              </a:tr>
              <a:tr h="271547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June 2019*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U16 Camp/Competition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40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037984"/>
                  </a:ext>
                </a:extLst>
              </a:tr>
              <a:tr h="271547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June 2019*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dirty="0"/>
                        <a:t>U19 Camp/Competition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35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863727"/>
                  </a:ext>
                </a:extLst>
              </a:tr>
              <a:tr h="271547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Late July 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Mini-camp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80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73662"/>
                  </a:ext>
                </a:extLst>
              </a:tr>
            </a:tbl>
          </a:graphicData>
        </a:graphic>
      </p:graphicFrame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23A5D20F-0E30-4784-B8E7-9FB490E871E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73156" y="2779699"/>
          <a:ext cx="8314687" cy="225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21">
                  <a:extLst>
                    <a:ext uri="{9D8B030D-6E8A-4147-A177-3AD203B41FA5}">
                      <a16:colId xmlns:a16="http://schemas.microsoft.com/office/drawing/2014/main" val="1311962906"/>
                    </a:ext>
                  </a:extLst>
                </a:gridCol>
                <a:gridCol w="970270">
                  <a:extLst>
                    <a:ext uri="{9D8B030D-6E8A-4147-A177-3AD203B41FA5}">
                      <a16:colId xmlns:a16="http://schemas.microsoft.com/office/drawing/2014/main" val="1020446006"/>
                    </a:ext>
                  </a:extLst>
                </a:gridCol>
                <a:gridCol w="1506907">
                  <a:extLst>
                    <a:ext uri="{9D8B030D-6E8A-4147-A177-3AD203B41FA5}">
                      <a16:colId xmlns:a16="http://schemas.microsoft.com/office/drawing/2014/main" val="4231517920"/>
                    </a:ext>
                  </a:extLst>
                </a:gridCol>
                <a:gridCol w="705308">
                  <a:extLst>
                    <a:ext uri="{9D8B030D-6E8A-4147-A177-3AD203B41FA5}">
                      <a16:colId xmlns:a16="http://schemas.microsoft.com/office/drawing/2014/main" val="3532328061"/>
                    </a:ext>
                  </a:extLst>
                </a:gridCol>
                <a:gridCol w="1233165">
                  <a:extLst>
                    <a:ext uri="{9D8B030D-6E8A-4147-A177-3AD203B41FA5}">
                      <a16:colId xmlns:a16="http://schemas.microsoft.com/office/drawing/2014/main" val="1036405897"/>
                    </a:ext>
                  </a:extLst>
                </a:gridCol>
                <a:gridCol w="923854">
                  <a:extLst>
                    <a:ext uri="{9D8B030D-6E8A-4147-A177-3AD203B41FA5}">
                      <a16:colId xmlns:a16="http://schemas.microsoft.com/office/drawing/2014/main" val="2798277769"/>
                    </a:ext>
                  </a:extLst>
                </a:gridCol>
                <a:gridCol w="923854">
                  <a:extLst>
                    <a:ext uri="{9D8B030D-6E8A-4147-A177-3AD203B41FA5}">
                      <a16:colId xmlns:a16="http://schemas.microsoft.com/office/drawing/2014/main" val="153015555"/>
                    </a:ext>
                  </a:extLst>
                </a:gridCol>
                <a:gridCol w="923854">
                  <a:extLst>
                    <a:ext uri="{9D8B030D-6E8A-4147-A177-3AD203B41FA5}">
                      <a16:colId xmlns:a16="http://schemas.microsoft.com/office/drawing/2014/main" val="400146064"/>
                    </a:ext>
                  </a:extLst>
                </a:gridCol>
                <a:gridCol w="923854">
                  <a:extLst>
                    <a:ext uri="{9D8B030D-6E8A-4147-A177-3AD203B41FA5}">
                      <a16:colId xmlns:a16="http://schemas.microsoft.com/office/drawing/2014/main" val="395671359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Dates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Total Players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Class of 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Class of 2021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Class of 2022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Class of 2023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Class of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09425039"/>
                  </a:ext>
                </a:extLst>
              </a:tr>
              <a:tr h="275201">
                <a:tc rowSpan="6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2019-20</a:t>
                      </a:r>
                    </a:p>
                  </a:txBody>
                  <a:tcPr marL="68580" marR="68580" marT="34290" marB="34290" vert="vert270" anchor="ctr">
                    <a:solidFill>
                      <a:srgbClr val="1D42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dirty="0"/>
                        <a:t>Early Oct. 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Mini-camp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80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60726"/>
                  </a:ext>
                </a:extLst>
              </a:tr>
              <a:tr h="275201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Apr. 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Mini-camp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60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509995"/>
                  </a:ext>
                </a:extLst>
              </a:tr>
              <a:tr h="275201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Apr. 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Nike Hoop Summit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665225"/>
                  </a:ext>
                </a:extLst>
              </a:tr>
              <a:tr h="275201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June 2020*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U17 Camp/Competition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40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037984"/>
                  </a:ext>
                </a:extLst>
              </a:tr>
              <a:tr h="275201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June 2020*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dirty="0"/>
                        <a:t>U18 Camp/Competition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35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863727"/>
                  </a:ext>
                </a:extLst>
              </a:tr>
              <a:tr h="275201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Late July 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Mini-camp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FF0000"/>
                          </a:solidFill>
                        </a:rPr>
                        <a:t>80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73662"/>
                  </a:ext>
                </a:extLst>
              </a:tr>
            </a:tbl>
          </a:graphicData>
        </a:graphic>
      </p:graphicFrame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82C171F-6A5D-461B-8469-E204E050A7F0}"/>
              </a:ext>
            </a:extLst>
          </p:cNvPr>
          <p:cNvSpPr txBox="1">
            <a:spLocks/>
          </p:cNvSpPr>
          <p:nvPr/>
        </p:nvSpPr>
        <p:spPr>
          <a:xfrm>
            <a:off x="7010320" y="4833735"/>
            <a:ext cx="2132489" cy="273702"/>
          </a:xfrm>
          <a:prstGeom prst="rect">
            <a:avLst/>
          </a:prstGeom>
        </p:spPr>
        <p:txBody>
          <a:bodyPr vert="horz" lIns="91374" tIns="45688" rIns="91374" bIns="45688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fld id="{81DA2C44-1692-4B36-B5F3-915BF2B6810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468F2-DB6B-4A45-AB3C-FC22E763D310}"/>
              </a:ext>
            </a:extLst>
          </p:cNvPr>
          <p:cNvSpPr txBox="1"/>
          <p:nvPr/>
        </p:nvSpPr>
        <p:spPr>
          <a:xfrm>
            <a:off x="617046" y="4732547"/>
            <a:ext cx="47997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b="1" i="1" dirty="0">
                <a:solidFill>
                  <a:srgbClr val="FF0000"/>
                </a:solidFill>
                <a:latin typeface="Calibri" panose="020F0502020204030204"/>
              </a:rPr>
              <a:t>NOTE: Expanded areas in Red               </a:t>
            </a:r>
            <a:r>
              <a:rPr lang="en-US" sz="1050" b="1" i="1" dirty="0">
                <a:solidFill>
                  <a:prstClr val="black"/>
                </a:solidFill>
                <a:latin typeface="Calibri" panose="020F0502020204030204"/>
              </a:rPr>
              <a:t>*Date dictated by FIBA Competition Schedule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7B6B86-5625-FD49-89BA-850138022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7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910" y="993057"/>
            <a:ext cx="7718269" cy="3134823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 Overview</a:t>
            </a: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Athlete Protection, SafeSport &amp; Coach Licensing </a:t>
            </a: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 &amp; Commission on College Basketball</a:t>
            </a:r>
          </a:p>
          <a:p>
            <a:pPr defTabSz="457189">
              <a:spcAft>
                <a:spcPts val="600"/>
              </a:spcAft>
              <a:defRPr/>
            </a:pPr>
            <a:endParaRPr lang="en-US" sz="24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972" y="157465"/>
            <a:ext cx="8657063" cy="595667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defTabSz="457189">
              <a:defRPr/>
            </a:pPr>
            <a:r>
              <a:rPr lang="en-US" sz="3200" b="1" cap="all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  <a:endParaRPr lang="en-US" sz="3300" b="1" cap="all" dirty="0">
              <a:solidFill>
                <a:srgbClr val="E518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40" y="3925350"/>
            <a:ext cx="1000095" cy="11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7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32028E8F-8663-4C1A-8D8E-AA559BD1929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713022"/>
          <a:ext cx="9143996" cy="4232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659">
                  <a:extLst>
                    <a:ext uri="{9D8B030D-6E8A-4147-A177-3AD203B41FA5}">
                      <a16:colId xmlns:a16="http://schemas.microsoft.com/office/drawing/2014/main" val="163426358"/>
                    </a:ext>
                  </a:extLst>
                </a:gridCol>
                <a:gridCol w="690278">
                  <a:extLst>
                    <a:ext uri="{9D8B030D-6E8A-4147-A177-3AD203B41FA5}">
                      <a16:colId xmlns:a16="http://schemas.microsoft.com/office/drawing/2014/main" val="964683948"/>
                    </a:ext>
                  </a:extLst>
                </a:gridCol>
                <a:gridCol w="690278">
                  <a:extLst>
                    <a:ext uri="{9D8B030D-6E8A-4147-A177-3AD203B41FA5}">
                      <a16:colId xmlns:a16="http://schemas.microsoft.com/office/drawing/2014/main" val="984356149"/>
                    </a:ext>
                  </a:extLst>
                </a:gridCol>
                <a:gridCol w="690278">
                  <a:extLst>
                    <a:ext uri="{9D8B030D-6E8A-4147-A177-3AD203B41FA5}">
                      <a16:colId xmlns:a16="http://schemas.microsoft.com/office/drawing/2014/main" val="3417162786"/>
                    </a:ext>
                  </a:extLst>
                </a:gridCol>
                <a:gridCol w="690278">
                  <a:extLst>
                    <a:ext uri="{9D8B030D-6E8A-4147-A177-3AD203B41FA5}">
                      <a16:colId xmlns:a16="http://schemas.microsoft.com/office/drawing/2014/main" val="3059935246"/>
                    </a:ext>
                  </a:extLst>
                </a:gridCol>
                <a:gridCol w="690278">
                  <a:extLst>
                    <a:ext uri="{9D8B030D-6E8A-4147-A177-3AD203B41FA5}">
                      <a16:colId xmlns:a16="http://schemas.microsoft.com/office/drawing/2014/main" val="2117580947"/>
                    </a:ext>
                  </a:extLst>
                </a:gridCol>
                <a:gridCol w="649915">
                  <a:extLst>
                    <a:ext uri="{9D8B030D-6E8A-4147-A177-3AD203B41FA5}">
                      <a16:colId xmlns:a16="http://schemas.microsoft.com/office/drawing/2014/main" val="1894381800"/>
                    </a:ext>
                  </a:extLst>
                </a:gridCol>
                <a:gridCol w="730642">
                  <a:extLst>
                    <a:ext uri="{9D8B030D-6E8A-4147-A177-3AD203B41FA5}">
                      <a16:colId xmlns:a16="http://schemas.microsoft.com/office/drawing/2014/main" val="2359010993"/>
                    </a:ext>
                  </a:extLst>
                </a:gridCol>
                <a:gridCol w="690278">
                  <a:extLst>
                    <a:ext uri="{9D8B030D-6E8A-4147-A177-3AD203B41FA5}">
                      <a16:colId xmlns:a16="http://schemas.microsoft.com/office/drawing/2014/main" val="1623381566"/>
                    </a:ext>
                  </a:extLst>
                </a:gridCol>
                <a:gridCol w="690278">
                  <a:extLst>
                    <a:ext uri="{9D8B030D-6E8A-4147-A177-3AD203B41FA5}">
                      <a16:colId xmlns:a16="http://schemas.microsoft.com/office/drawing/2014/main" val="1978063793"/>
                    </a:ext>
                  </a:extLst>
                </a:gridCol>
                <a:gridCol w="690278">
                  <a:extLst>
                    <a:ext uri="{9D8B030D-6E8A-4147-A177-3AD203B41FA5}">
                      <a16:colId xmlns:a16="http://schemas.microsoft.com/office/drawing/2014/main" val="835211658"/>
                    </a:ext>
                  </a:extLst>
                </a:gridCol>
                <a:gridCol w="690278">
                  <a:extLst>
                    <a:ext uri="{9D8B030D-6E8A-4147-A177-3AD203B41FA5}">
                      <a16:colId xmlns:a16="http://schemas.microsoft.com/office/drawing/2014/main" val="527541702"/>
                    </a:ext>
                  </a:extLst>
                </a:gridCol>
                <a:gridCol w="690278">
                  <a:extLst>
                    <a:ext uri="{9D8B030D-6E8A-4147-A177-3AD203B41FA5}">
                      <a16:colId xmlns:a16="http://schemas.microsoft.com/office/drawing/2014/main" val="10427848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1" i="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ap="flat" cmpd="sng" algn="ctr">
                      <a:noFill/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ap="flat" cmpd="sng" algn="ctr">
                      <a:noFill/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465391"/>
                  </a:ext>
                </a:extLst>
              </a:tr>
              <a:tr h="178308"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accent1"/>
                          </a:solidFill>
                        </a:rPr>
                        <a:t>OCT</a:t>
                      </a:r>
                    </a:p>
                  </a:txBody>
                  <a:tcPr marL="0" marR="0" marT="20574" marB="205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accent1"/>
                          </a:solidFill>
                        </a:rPr>
                        <a:t>NOV</a:t>
                      </a:r>
                    </a:p>
                  </a:txBody>
                  <a:tcPr marL="0" marR="0" marT="20574" marB="205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accent1"/>
                          </a:solidFill>
                        </a:rPr>
                        <a:t>DEC</a:t>
                      </a:r>
                    </a:p>
                  </a:txBody>
                  <a:tcPr marL="0" marR="0" marT="20574" marB="205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accent1"/>
                          </a:solidFill>
                        </a:rPr>
                        <a:t>JAN</a:t>
                      </a:r>
                    </a:p>
                  </a:txBody>
                  <a:tcPr marL="0" marR="0" marT="20574" marB="205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accent1"/>
                          </a:solidFill>
                        </a:rPr>
                        <a:t>FEB</a:t>
                      </a:r>
                    </a:p>
                  </a:txBody>
                  <a:tcPr marL="0" marR="0" marT="20574" marB="205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accent1"/>
                          </a:solidFill>
                        </a:rPr>
                        <a:t>MAR</a:t>
                      </a:r>
                    </a:p>
                  </a:txBody>
                  <a:tcPr marL="0" marR="0" marT="20574" marB="205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accent1"/>
                          </a:solidFill>
                        </a:rPr>
                        <a:t>APR</a:t>
                      </a:r>
                    </a:p>
                  </a:txBody>
                  <a:tcPr marL="0" marR="0" marT="20574" marB="205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accent1"/>
                          </a:solidFill>
                        </a:rPr>
                        <a:t>MAY</a:t>
                      </a:r>
                    </a:p>
                  </a:txBody>
                  <a:tcPr marL="0" marR="0" marT="20574" marB="205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accent1"/>
                          </a:solidFill>
                        </a:rPr>
                        <a:t>JUNE</a:t>
                      </a:r>
                    </a:p>
                  </a:txBody>
                  <a:tcPr marL="0" marR="0" marT="20574" marB="205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accent1"/>
                          </a:solidFill>
                        </a:rPr>
                        <a:t>JULY</a:t>
                      </a:r>
                    </a:p>
                  </a:txBody>
                  <a:tcPr marL="0" marR="0" marT="20574" marB="205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accent1"/>
                          </a:solidFill>
                        </a:rPr>
                        <a:t>AUG</a:t>
                      </a:r>
                    </a:p>
                  </a:txBody>
                  <a:tcPr marL="0" marR="0" marT="20574" marB="205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accent1"/>
                          </a:solidFill>
                        </a:rPr>
                        <a:t>SEP</a:t>
                      </a:r>
                    </a:p>
                  </a:txBody>
                  <a:tcPr marL="0" marR="0" marT="20574" marB="205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826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1" i="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ap="flat" cmpd="sng" algn="ctr">
                      <a:noFill/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ap="flat" cmpd="sng" algn="ctr">
                      <a:noFill/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20574" marB="2057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811486"/>
                  </a:ext>
                </a:extLst>
              </a:tr>
              <a:tr h="102032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68580" anchor="ctr">
                    <a:lnL w="12700" cmpd="sng">
                      <a:noFill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1" i="0" dirty="0"/>
                    </a:p>
                  </a:txBody>
                  <a:tcPr marL="0" marR="0" marT="0" marB="6858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0" marB="6858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0" marB="6858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0" marB="6858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0" marB="6858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0" marB="6858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0" marB="6858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0" marB="6858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0" marB="6858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0" marB="6858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0" marB="6858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0" marR="0" marT="0" marB="6858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768247"/>
                  </a:ext>
                </a:extLst>
              </a:tr>
              <a:tr h="390906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Current Basketball Calendar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i="0" dirty="0"/>
                        <a:t>High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i="0" dirty="0"/>
                        <a:t>School Preseason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en-US" sz="8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 School Season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marT="91440" marB="9144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marT="91440" marB="9144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marT="91440" marB="9144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marT="91440" marB="9144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dirty="0"/>
                        <a:t>Club / AAU / NCAA Recruiting Events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dirty="0"/>
                        <a:t>Select Individual Camps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dirty="0"/>
                        <a:t>High </a:t>
                      </a:r>
                      <a:br>
                        <a:rPr lang="en-US" sz="800" b="1" dirty="0"/>
                      </a:br>
                      <a:r>
                        <a:rPr lang="en-US" sz="800" b="1" dirty="0"/>
                        <a:t>School Preseason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90699"/>
                  </a:ext>
                </a:extLst>
              </a:tr>
              <a:tr h="190325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i="0" dirty="0"/>
                    </a:p>
                  </a:txBody>
                  <a:tcPr marL="0" marR="0" marT="685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77345"/>
                  </a:ext>
                </a:extLst>
              </a:tr>
              <a:tr h="88818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Basketball Development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i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800" b="1" i="0" baseline="0" dirty="0">
                          <a:solidFill>
                            <a:schemeClr val="tx1"/>
                          </a:solidFill>
                        </a:rPr>
                        <a:t>-day</a:t>
                      </a:r>
                      <a:br>
                        <a:rPr lang="en-US" sz="800" b="1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b="1" i="0" dirty="0">
                          <a:solidFill>
                            <a:schemeClr val="tx1"/>
                          </a:solidFill>
                        </a:rPr>
                        <a:t>Mini-Camp 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i="0" dirty="0">
                          <a:solidFill>
                            <a:schemeClr val="tx1"/>
                          </a:solidFill>
                        </a:rPr>
                        <a:t>(Colorado 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i="0" dirty="0">
                          <a:solidFill>
                            <a:schemeClr val="tx1"/>
                          </a:solidFill>
                        </a:rPr>
                        <a:t>Springs)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Video breakdowns, analysis, and workouts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1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1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1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1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i="0" dirty="0">
                          <a:solidFill>
                            <a:schemeClr val="tx1"/>
                          </a:solidFill>
                        </a:rPr>
                        <a:t>3-day </a:t>
                      </a:r>
                      <a:br>
                        <a:rPr lang="en-US" sz="800" b="1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b="1" i="0" dirty="0">
                          <a:solidFill>
                            <a:schemeClr val="tx1"/>
                          </a:solidFill>
                        </a:rPr>
                        <a:t>Mini-camp (Final Four) </a:t>
                      </a:r>
                      <a:br>
                        <a:rPr lang="en-US" sz="800" b="1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b="1" i="0" dirty="0">
                          <a:solidFill>
                            <a:schemeClr val="tx1"/>
                          </a:solidFill>
                        </a:rPr>
                        <a:t>&amp; Nike Hoop Summit</a:t>
                      </a:r>
                      <a:br>
                        <a:rPr lang="en-US" sz="800" b="1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b="1" i="0" dirty="0">
                          <a:solidFill>
                            <a:schemeClr val="tx1"/>
                          </a:solidFill>
                        </a:rPr>
                        <a:t>(Portland)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Video breakdowns, analysis, and workouts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U16 &amp; U19 or U17 &amp; U18 Camps </a:t>
                      </a:r>
                      <a:br>
                        <a:rPr lang="en-US" sz="8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(4-days) &amp; Competitions (2.5 weeks)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i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800" b="1" i="0" baseline="0" dirty="0">
                          <a:solidFill>
                            <a:schemeClr val="tx1"/>
                          </a:solidFill>
                        </a:rPr>
                        <a:t>-day</a:t>
                      </a:r>
                      <a:br>
                        <a:rPr lang="en-US" sz="800" b="1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b="1" i="0" dirty="0">
                          <a:solidFill>
                            <a:schemeClr val="tx1"/>
                          </a:solidFill>
                        </a:rPr>
                        <a:t>Mini-Camp 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i="0" dirty="0">
                          <a:solidFill>
                            <a:schemeClr val="tx1"/>
                          </a:solidFill>
                        </a:rPr>
                        <a:t>(Colorado 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i="0" dirty="0">
                          <a:solidFill>
                            <a:schemeClr val="tx1"/>
                          </a:solidFill>
                        </a:rPr>
                        <a:t>Springs)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800" b="1" dirty="0"/>
                        <a:t>Rest / Recovery /</a:t>
                      </a:r>
                      <a:br>
                        <a:rPr lang="en-US" sz="800" b="1" dirty="0"/>
                      </a:br>
                      <a:r>
                        <a:rPr lang="en-US" sz="800" b="1" dirty="0"/>
                        <a:t>Individual Workouts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1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8899"/>
                  </a:ext>
                </a:extLst>
              </a:tr>
              <a:tr h="95162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i="0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149363"/>
                  </a:ext>
                </a:extLst>
              </a:tr>
              <a:tr h="13087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Health &amp; Wellness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5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b="1" i="0" dirty="0"/>
                        <a:t>Health Assessments</a:t>
                      </a:r>
                    </a:p>
                    <a:p>
                      <a:pPr marL="0" indent="0" algn="ctr">
                        <a:lnSpc>
                          <a:spcPct val="95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b="1" i="0" dirty="0"/>
                        <a:t>Onsite Care</a:t>
                      </a:r>
                    </a:p>
                    <a:p>
                      <a:pPr marL="0" indent="0" algn="ctr">
                        <a:lnSpc>
                          <a:spcPct val="95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b="1" i="0" dirty="0"/>
                        <a:t>Education Sessions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900" b="1" dirty="0"/>
                        <a:t>Injury Prevention Exercises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900" b="1" dirty="0"/>
                        <a:t>On-going Consultation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900" b="1" dirty="0"/>
                        <a:t>Second Opinions and Treatment for Significant Injuries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1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1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1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1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5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b="1" i="0" dirty="0"/>
                        <a:t>Health Assessments</a:t>
                      </a:r>
                    </a:p>
                    <a:p>
                      <a:pPr marL="0" indent="0" algn="ctr">
                        <a:lnSpc>
                          <a:spcPct val="95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b="1" i="0" dirty="0"/>
                        <a:t>Onsite Care</a:t>
                      </a:r>
                    </a:p>
                    <a:p>
                      <a:pPr marL="0" indent="0" algn="ctr">
                        <a:lnSpc>
                          <a:spcPct val="95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b="1" i="0" dirty="0"/>
                        <a:t>Education Sessions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dirty="0"/>
                        <a:t>Injury Prevention</a:t>
                      </a:r>
                      <a:br>
                        <a:rPr lang="en-US" sz="800" b="1" dirty="0"/>
                      </a:br>
                      <a:r>
                        <a:rPr lang="en-US" sz="800" b="1" dirty="0"/>
                        <a:t>Exercises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dirty="0"/>
                        <a:t>On-going Consultation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dirty="0"/>
                        <a:t>Second Opinions and Treatment for Significant Injuries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95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b="1" i="0" dirty="0"/>
                        <a:t>Health Assessments</a:t>
                      </a:r>
                    </a:p>
                    <a:p>
                      <a:pPr marL="0" indent="0" algn="ctr">
                        <a:lnSpc>
                          <a:spcPct val="95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b="1" i="0" dirty="0"/>
                        <a:t>Onsite Care</a:t>
                      </a:r>
                    </a:p>
                    <a:p>
                      <a:pPr marL="0" indent="0" algn="ctr">
                        <a:lnSpc>
                          <a:spcPct val="95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b="1" i="0" dirty="0"/>
                        <a:t>Education Sessions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endParaRPr lang="en-US" sz="11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dirty="0"/>
                        <a:t>Injury Prevention Exercises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dirty="0"/>
                        <a:t>On-going Consultation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dirty="0"/>
                        <a:t>Second Opinions and Treatment for Significant Injuries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endParaRPr lang="en-US" sz="11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65016"/>
                  </a:ext>
                </a:extLst>
              </a:tr>
              <a:tr h="97936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i="0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" b="1" dirty="0"/>
                    </a:p>
                  </a:txBody>
                  <a:tcPr marL="0" marR="0" marT="68580" marB="0" anchor="ctr">
                    <a:lnL w="9525" cap="flat" cmpd="sng" algn="ctr">
                      <a:solidFill>
                        <a:schemeClr val="accent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608047"/>
                  </a:ext>
                </a:extLst>
              </a:tr>
              <a:tr h="84634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Life Skills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i="0" dirty="0"/>
                        <a:t>Player Education Sessions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i="0" dirty="0"/>
                        <a:t>Parent Education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900" b="1" dirty="0"/>
                        <a:t>Online eLearning Life Skills Modules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900" b="1" dirty="0"/>
                        <a:t>Players / Parents Check-ins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0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i="0" dirty="0"/>
                        <a:t>Player Education Sessions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i="0" dirty="0"/>
                        <a:t>Parent Education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dirty="0"/>
                        <a:t>Online eLearning Life Skills Modules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dirty="0"/>
                        <a:t>Players / Parents Check-ins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i="0" dirty="0"/>
                        <a:t>Player Education Sessions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i="0" dirty="0"/>
                        <a:t>Parent Education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endParaRPr lang="en-US" sz="10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dirty="0"/>
                        <a:t>Online eLearning Life Skills Modules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r>
                        <a:rPr lang="en-US" sz="800" b="1" dirty="0"/>
                        <a:t>Players / Parents Check-ins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</a:pPr>
                      <a:endParaRPr lang="en-US" sz="1000" b="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46709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C37F6A4-A44D-4018-8F29-CE01D6473E9F}"/>
              </a:ext>
            </a:extLst>
          </p:cNvPr>
          <p:cNvSpPr txBox="1">
            <a:spLocks/>
          </p:cNvSpPr>
          <p:nvPr/>
        </p:nvSpPr>
        <p:spPr>
          <a:xfrm>
            <a:off x="352592" y="266081"/>
            <a:ext cx="8867697" cy="32513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5400" kern="100" cap="none" spc="50" baseline="0">
                <a:solidFill>
                  <a:schemeClr val="accent1"/>
                </a:solidFill>
                <a:latin typeface="Action NBA  Bold" pitchFamily="50" charset="0"/>
                <a:ea typeface="+mj-ea"/>
                <a:cs typeface="+mj-cs"/>
              </a:defRPr>
            </a:lvl1pPr>
          </a:lstStyle>
          <a:p>
            <a:pPr defTabSz="685800">
              <a:defRPr/>
            </a:pPr>
            <a:endParaRPr lang="en-US" sz="2700" b="1" spc="38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076CA2-E4FC-4C97-B2E2-A875B84F1D08}"/>
              </a:ext>
            </a:extLst>
          </p:cNvPr>
          <p:cNvSpPr txBox="1"/>
          <p:nvPr/>
        </p:nvSpPr>
        <p:spPr>
          <a:xfrm>
            <a:off x="876380" y="2675189"/>
            <a:ext cx="6468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</a:t>
            </a:r>
            <a:endParaRPr lang="en-US" sz="105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0D58D4-441E-4B20-8EF4-A776AD932271}"/>
              </a:ext>
            </a:extLst>
          </p:cNvPr>
          <p:cNvSpPr txBox="1"/>
          <p:nvPr/>
        </p:nvSpPr>
        <p:spPr>
          <a:xfrm>
            <a:off x="5016423" y="2675189"/>
            <a:ext cx="6468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</a:t>
            </a:r>
            <a:endParaRPr lang="en-US" sz="105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C0FF71-12B6-41FA-A2B0-A2A8BFB5A699}"/>
              </a:ext>
            </a:extLst>
          </p:cNvPr>
          <p:cNvSpPr txBox="1"/>
          <p:nvPr/>
        </p:nvSpPr>
        <p:spPr>
          <a:xfrm>
            <a:off x="6748686" y="2675189"/>
            <a:ext cx="6468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</a:t>
            </a:r>
            <a:endParaRPr lang="en-US" sz="105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2BB5A9-502E-4BB4-BB4D-7CED5CCF4F5D}"/>
              </a:ext>
            </a:extLst>
          </p:cNvPr>
          <p:cNvSpPr txBox="1"/>
          <p:nvPr/>
        </p:nvSpPr>
        <p:spPr>
          <a:xfrm>
            <a:off x="876380" y="3993412"/>
            <a:ext cx="6468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</a:t>
            </a:r>
            <a:endParaRPr lang="en-US" sz="105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609A15-4489-4716-84CD-785834FA27FB}"/>
              </a:ext>
            </a:extLst>
          </p:cNvPr>
          <p:cNvSpPr txBox="1"/>
          <p:nvPr/>
        </p:nvSpPr>
        <p:spPr>
          <a:xfrm>
            <a:off x="5010189" y="4021189"/>
            <a:ext cx="6468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</a:t>
            </a:r>
            <a:endParaRPr lang="en-US" sz="105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684EDC-B222-4170-9D7F-047C820F85A9}"/>
              </a:ext>
            </a:extLst>
          </p:cNvPr>
          <p:cNvSpPr txBox="1"/>
          <p:nvPr/>
        </p:nvSpPr>
        <p:spPr>
          <a:xfrm>
            <a:off x="6737803" y="4021189"/>
            <a:ext cx="6468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</a:t>
            </a:r>
            <a:endParaRPr lang="en-US" sz="105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24CA09-CF65-4C90-B1C8-F37ABFD1D7A4}"/>
              </a:ext>
            </a:extLst>
          </p:cNvPr>
          <p:cNvSpPr txBox="1"/>
          <p:nvPr/>
        </p:nvSpPr>
        <p:spPr>
          <a:xfrm>
            <a:off x="876380" y="1615256"/>
            <a:ext cx="6468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</a:t>
            </a:r>
            <a:endParaRPr lang="en-US" sz="105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680D86-9F23-4CC7-9534-D5B62B1E659B}"/>
              </a:ext>
            </a:extLst>
          </p:cNvPr>
          <p:cNvSpPr txBox="1"/>
          <p:nvPr/>
        </p:nvSpPr>
        <p:spPr>
          <a:xfrm>
            <a:off x="5016423" y="1615256"/>
            <a:ext cx="6468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</a:t>
            </a:r>
            <a:endParaRPr lang="en-US" sz="105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56FB86-8C60-4E92-8EA9-119274A1EAE4}"/>
              </a:ext>
            </a:extLst>
          </p:cNvPr>
          <p:cNvSpPr txBox="1"/>
          <p:nvPr/>
        </p:nvSpPr>
        <p:spPr>
          <a:xfrm>
            <a:off x="6414358" y="1615256"/>
            <a:ext cx="6468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</a:t>
            </a:r>
            <a:endParaRPr lang="en-US" sz="105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B8F75B-A56D-441F-BE94-46E294AE0C42}"/>
              </a:ext>
            </a:extLst>
          </p:cNvPr>
          <p:cNvSpPr txBox="1"/>
          <p:nvPr/>
        </p:nvSpPr>
        <p:spPr>
          <a:xfrm>
            <a:off x="7111642" y="1615256"/>
            <a:ext cx="6468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</a:t>
            </a:r>
            <a:endParaRPr lang="en-US" sz="105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644562-A973-4C3F-B7D0-E678658CB78B}"/>
              </a:ext>
            </a:extLst>
          </p:cNvPr>
          <p:cNvCxnSpPr>
            <a:cxnSpLocks/>
          </p:cNvCxnSpPr>
          <p:nvPr/>
        </p:nvCxnSpPr>
        <p:spPr>
          <a:xfrm>
            <a:off x="144803" y="1620000"/>
            <a:ext cx="88468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00C1B2C-7EF7-48CD-AEC4-30E14D99784A}"/>
              </a:ext>
            </a:extLst>
          </p:cNvPr>
          <p:cNvSpPr txBox="1"/>
          <p:nvPr/>
        </p:nvSpPr>
        <p:spPr>
          <a:xfrm>
            <a:off x="3290353" y="1543819"/>
            <a:ext cx="2791079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900" b="1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Engagement with Junior National Team Players</a:t>
            </a:r>
            <a:endParaRPr lang="en-US" sz="9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E34F3E-23C2-4E21-B27D-01BC28ABD6DE}"/>
              </a:ext>
            </a:extLst>
          </p:cNvPr>
          <p:cNvCxnSpPr/>
          <p:nvPr/>
        </p:nvCxnSpPr>
        <p:spPr>
          <a:xfrm>
            <a:off x="69747" y="1545653"/>
            <a:ext cx="0" cy="13716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341196-32E0-441D-A376-2BBBC477989B}"/>
              </a:ext>
            </a:extLst>
          </p:cNvPr>
          <p:cNvCxnSpPr/>
          <p:nvPr/>
        </p:nvCxnSpPr>
        <p:spPr>
          <a:xfrm>
            <a:off x="9064572" y="1554266"/>
            <a:ext cx="0" cy="13716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DF2DF28-4EE1-4F94-B3CD-B456C873C7D1}"/>
              </a:ext>
            </a:extLst>
          </p:cNvPr>
          <p:cNvSpPr txBox="1"/>
          <p:nvPr/>
        </p:nvSpPr>
        <p:spPr>
          <a:xfrm>
            <a:off x="39231" y="4979203"/>
            <a:ext cx="439829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defRPr/>
            </a:pPr>
            <a:r>
              <a:rPr lang="en-US" sz="900" b="1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</a:t>
            </a:r>
            <a:r>
              <a:rPr lang="en-US" sz="900" b="1" dirty="0">
                <a:solidFill>
                  <a:srgbClr val="ED7D31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900" b="1" dirty="0">
                <a:solidFill>
                  <a:srgbClr val="FF0000"/>
                </a:solidFill>
                <a:latin typeface="Calibri" panose="020F0502020204030204"/>
                <a:sym typeface="Wingdings 2" panose="05020102010507070707" pitchFamily="18" charset="2"/>
              </a:rPr>
              <a:t>Engagement with Junior National Team Players at Camps and Competitions.</a:t>
            </a:r>
            <a:endParaRPr lang="en-US" sz="9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1409D70-7582-3244-8FB4-1A1F97F4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1029" cy="521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92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3C778-8A2A-5F45-B5DA-C850C6A01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A60E-9D8B-9240-B954-A6F62D3CC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33D9C62-A3CF-0140-97D8-DB989DF2A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72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74223" y="157465"/>
            <a:ext cx="6564529" cy="580278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r>
              <a:rPr lang="en-US" sz="3200" dirty="0">
                <a:solidFill>
                  <a:srgbClr val="002B55"/>
                </a:solidFill>
                <a:latin typeface="Arial Black"/>
                <a:cs typeface="Arial Black"/>
              </a:rPr>
              <a:t>USA</a:t>
            </a:r>
            <a:r>
              <a:rPr lang="en-US" sz="320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lang="en-US" sz="3200" dirty="0">
                <a:solidFill>
                  <a:srgbClr val="E51837"/>
                </a:solidFill>
                <a:latin typeface="Arial Black"/>
                <a:cs typeface="Arial Black"/>
              </a:rPr>
              <a:t>BASKETBALL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285" y="883202"/>
            <a:ext cx="7628787" cy="518723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marL="342900" indent="-342900">
              <a:spcAft>
                <a:spcPts val="600"/>
              </a:spcAft>
              <a:buSzPct val="102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Colorado Springs, CO…non-profit NGB for basketball in the U.S…Amateur Sports Act of 1978….recognized by FIBA &amp; USOC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284" y="2983273"/>
            <a:ext cx="7628787" cy="518723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marL="342900" indent="-342900">
              <a:spcAft>
                <a:spcPts val="600"/>
              </a:spcAft>
              <a:buSzPct val="102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Organized in 1974…ABAUSA…prior to ’74, AAU fielded national teams; ‘89 name change to USA Basketball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483541" y="3620386"/>
            <a:ext cx="3904272" cy="1042411"/>
            <a:chOff x="2412099" y="2085254"/>
            <a:chExt cx="3904272" cy="10424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2099" y="2115815"/>
              <a:ext cx="1447584" cy="98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8996" y="2085254"/>
              <a:ext cx="897375" cy="104241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5"/>
            <a:stretch/>
          </p:blipFill>
          <p:spPr>
            <a:xfrm>
              <a:off x="4019265" y="2124512"/>
              <a:ext cx="1240149" cy="97608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419893" y="1401925"/>
            <a:ext cx="2640713" cy="1313979"/>
            <a:chOff x="3419893" y="1401925"/>
            <a:chExt cx="2640713" cy="131397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22538" t="8477" r="22538" b="8895"/>
            <a:stretch/>
          </p:blipFill>
          <p:spPr>
            <a:xfrm>
              <a:off x="3419893" y="1401925"/>
              <a:ext cx="873454" cy="131397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0781" y="1407368"/>
              <a:ext cx="1349825" cy="130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7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74223" y="157465"/>
            <a:ext cx="6564529" cy="580278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r>
              <a:rPr lang="en-US" sz="3200" dirty="0">
                <a:solidFill>
                  <a:srgbClr val="002B55"/>
                </a:solidFill>
                <a:latin typeface="Arial Black"/>
                <a:cs typeface="Arial Black"/>
              </a:rPr>
              <a:t>USA</a:t>
            </a:r>
            <a:r>
              <a:rPr lang="en-US" sz="320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lang="en-US" sz="3200" dirty="0">
                <a:solidFill>
                  <a:srgbClr val="E51837"/>
                </a:solidFill>
                <a:latin typeface="Arial Black"/>
                <a:cs typeface="Arial Black"/>
              </a:rPr>
              <a:t>BASKETBALL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115" y="1034780"/>
            <a:ext cx="3022667" cy="303279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marL="342900" indent="-342900">
              <a:spcAft>
                <a:spcPts val="600"/>
              </a:spcAft>
              <a:buSzPct val="102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 of associations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538" t="8477" r="22538" b="8895"/>
          <a:stretch/>
        </p:blipFill>
        <p:spPr>
          <a:xfrm>
            <a:off x="3977189" y="3158285"/>
            <a:ext cx="1113426" cy="16749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42143" y="1359124"/>
            <a:ext cx="6809112" cy="1164360"/>
            <a:chOff x="958959" y="3652841"/>
            <a:chExt cx="7904102" cy="130175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57756" t="1824" r="1830" b="2086"/>
            <a:stretch/>
          </p:blipFill>
          <p:spPr>
            <a:xfrm>
              <a:off x="958959" y="3652841"/>
              <a:ext cx="547495" cy="13017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t="5781" r="72055" b="5732"/>
            <a:stretch/>
          </p:blipFill>
          <p:spPr>
            <a:xfrm>
              <a:off x="1637751" y="3667845"/>
              <a:ext cx="542204" cy="128675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33053" t="18587" r="32964" b="22377"/>
            <a:stretch/>
          </p:blipFill>
          <p:spPr>
            <a:xfrm>
              <a:off x="2311252" y="3764150"/>
              <a:ext cx="1078357" cy="10527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r="66464"/>
            <a:stretch/>
          </p:blipFill>
          <p:spPr>
            <a:xfrm>
              <a:off x="3520906" y="3667845"/>
              <a:ext cx="890706" cy="128675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/>
            <a:stretch/>
          </p:blipFill>
          <p:spPr>
            <a:xfrm>
              <a:off x="4543731" y="3652841"/>
              <a:ext cx="1118990" cy="130175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819" t="22567" b="22030"/>
            <a:stretch/>
          </p:blipFill>
          <p:spPr>
            <a:xfrm>
              <a:off x="5794841" y="3667845"/>
              <a:ext cx="1755208" cy="79497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28939" t="20939" r="29089" b="20301"/>
            <a:stretch/>
          </p:blipFill>
          <p:spPr>
            <a:xfrm>
              <a:off x="7550048" y="3667844"/>
              <a:ext cx="1313013" cy="128675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44115" y="3158285"/>
            <a:ext cx="3022667" cy="303279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marL="342900" indent="-342900">
              <a:spcAft>
                <a:spcPts val="600"/>
              </a:spcAft>
              <a:buSzPct val="102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FIBA World Ranking: 1</a:t>
            </a:r>
          </a:p>
        </p:txBody>
      </p:sp>
    </p:spTree>
    <p:extLst>
      <p:ext uri="{BB962C8B-B14F-4D97-AF65-F5344CB8AC3E}">
        <p14:creationId xmlns:p14="http://schemas.microsoft.com/office/powerpoint/2010/main" val="236659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5435" y="1756767"/>
            <a:ext cx="6134355" cy="1488219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>
              <a:spcAft>
                <a:spcPts val="600"/>
              </a:spcAft>
              <a:buSzPct val="102000"/>
            </a:pPr>
            <a:r>
              <a:rPr lang="en-US" sz="1600" b="1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lang="en-US" sz="1400" b="1" dirty="0">
              <a:solidFill>
                <a:srgbClr val="002B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342900">
              <a:spcAft>
                <a:spcPts val="600"/>
              </a:spcAft>
              <a:buSzPct val="102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governing body for basketball in the United States, USA Basketball will be a worldwide leader in the sport through </a:t>
            </a:r>
            <a:r>
              <a:rPr lang="en-US" sz="1400" b="1" u="sng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athlete protection</a:t>
            </a:r>
            <a:r>
              <a:rPr lang="en-US" sz="1400" b="1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competitive excellence in international competition and by promoting, growing and elevating the game at all levels.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5"/>
          <a:stretch/>
        </p:blipFill>
        <p:spPr>
          <a:xfrm>
            <a:off x="491319" y="287871"/>
            <a:ext cx="1419390" cy="1117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52" y="287942"/>
            <a:ext cx="1772166" cy="1170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31" y="286934"/>
            <a:ext cx="1076612" cy="1232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955" y="286934"/>
            <a:ext cx="1295198" cy="1231793"/>
          </a:xfrm>
          <a:prstGeom prst="rect">
            <a:avLst/>
          </a:prstGeom>
        </p:spPr>
      </p:pic>
      <p:pic>
        <p:nvPicPr>
          <p:cNvPr id="9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11679" y="288127"/>
            <a:ext cx="1050536" cy="1231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oachAcademy.png"/>
          <p:cNvPicPr>
            <a:picLocks noChangeAspect="1"/>
          </p:cNvPicPr>
          <p:nvPr/>
        </p:nvPicPr>
        <p:blipFill rotWithShape="1">
          <a:blip r:embed="rId7">
            <a:extLst/>
          </a:blip>
          <a:srcRect l="19578" t="13169" r="19212" b="14032"/>
          <a:stretch/>
        </p:blipFill>
        <p:spPr>
          <a:xfrm>
            <a:off x="1767203" y="3414200"/>
            <a:ext cx="1010007" cy="1201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penCourt.png"/>
          <p:cNvPicPr>
            <a:picLocks noChangeAspect="1"/>
          </p:cNvPicPr>
          <p:nvPr/>
        </p:nvPicPr>
        <p:blipFill rotWithShape="1">
          <a:blip r:embed="rId8">
            <a:extLst/>
          </a:blip>
          <a:srcRect l="17595" t="11695" r="18016" b="9269"/>
          <a:stretch/>
        </p:blipFill>
        <p:spPr>
          <a:xfrm>
            <a:off x="3035435" y="3467518"/>
            <a:ext cx="1144156" cy="1404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SkillsCamps.png"/>
          <p:cNvPicPr>
            <a:picLocks noChangeAspect="1"/>
          </p:cNvPicPr>
          <p:nvPr/>
        </p:nvPicPr>
        <p:blipFill rotWithShape="1">
          <a:blip r:embed="rId9">
            <a:extLst/>
          </a:blip>
          <a:srcRect l="8059" t="12481" r="8988" b="9484"/>
          <a:stretch/>
        </p:blipFill>
        <p:spPr>
          <a:xfrm>
            <a:off x="4381563" y="3438998"/>
            <a:ext cx="1385637" cy="1303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USAB_2nd_Certified_cmyk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74223" y="3384887"/>
            <a:ext cx="1061820" cy="1063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USAB_2nd_Official_Organization_pms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027403" y="3386802"/>
            <a:ext cx="1073030" cy="1074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1" y="3439949"/>
            <a:ext cx="1302533" cy="130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70121" y="2934066"/>
            <a:ext cx="8784487" cy="2047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lnSpc>
                <a:spcPct val="70000"/>
              </a:lnSpc>
              <a:spcBef>
                <a:spcPct val="0"/>
              </a:spcBef>
              <a:buNone/>
              <a:defRPr sz="3600" b="1" cap="all">
                <a:ln w="0"/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algn="ctr"/>
            <a:r>
              <a:rPr lang="en-US" dirty="0">
                <a:solidFill>
                  <a:srgbClr val="002B55"/>
                </a:solidFill>
              </a:rPr>
              <a:t>USA Basketball</a:t>
            </a:r>
            <a:br>
              <a:rPr lang="en-US" dirty="0">
                <a:solidFill>
                  <a:srgbClr val="002B55"/>
                </a:solidFill>
              </a:rPr>
            </a:br>
            <a:r>
              <a:rPr lang="en-US" dirty="0">
                <a:solidFill>
                  <a:srgbClr val="E51837"/>
                </a:solidFill>
              </a:rPr>
              <a:t>ATHLETE PROTECTION, SAFESPORT &amp; COACH LICENSING</a:t>
            </a:r>
          </a:p>
          <a:p>
            <a:pPr algn="ctr"/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24" y="766399"/>
            <a:ext cx="1924609" cy="22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51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910" y="1196259"/>
            <a:ext cx="7718269" cy="4319763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lang="en-US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USOC launches SafeSport efforts – Olympic Movement’s campaign to 			bring awareness and appropriate response to abuse in sport- minimum 		standards developed</a:t>
            </a: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r>
              <a:rPr lang="en-US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USAB adopts USOC SafeSport Guidelines (USAB’s scope only National 		Team since no Youth Development programs at time; </a:t>
            </a: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USAB launches Coach License Program (SafeSport Education is an 			integral part of the licensing Requirement; differentiates USAB youth 			program from others)</a:t>
            </a: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5022" indent="-175022" defTabSz="457189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USAB Coach License program expands (NCAA requires USAB Coach 			License for summer certification); many SafeSport complaints against 			NGBs come to light, especially USA Gymnastics</a:t>
            </a:r>
          </a:p>
          <a:p>
            <a:pPr defTabSz="457189">
              <a:spcAft>
                <a:spcPts val="600"/>
              </a:spcAft>
              <a:defRPr/>
            </a:pPr>
            <a:endParaRPr lang="en-US" sz="16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972" y="157465"/>
            <a:ext cx="8657063" cy="1103498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defTabSz="457189">
              <a:defRPr/>
            </a:pPr>
            <a:r>
              <a:rPr lang="en-US" sz="3300" b="1" cap="all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ATHLETE PROTECTION &amp; SAFESPORT</a:t>
            </a:r>
            <a:r>
              <a:rPr lang="en-US" sz="3300" b="1" cap="all" dirty="0">
                <a:solidFill>
                  <a:srgbClr val="E518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TIMELINE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40" y="3925350"/>
            <a:ext cx="1000095" cy="11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20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40" y="3925350"/>
            <a:ext cx="1000095" cy="1145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5038" y="1208422"/>
            <a:ext cx="640767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U.S. CENTER FOR SAFESPORT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5037" y="1889036"/>
            <a:ext cx="640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USA Basketball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5037" y="3428815"/>
            <a:ext cx="2076307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SafeSport Education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38320" y="3406237"/>
            <a:ext cx="2076307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SafeSport Education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8784" y="3956966"/>
            <a:ext cx="226881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 Screening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0777" y="3934835"/>
            <a:ext cx="226881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 Screening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0776" y="4463433"/>
            <a:ext cx="226881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Coach License</a:t>
            </a:r>
          </a:p>
        </p:txBody>
      </p:sp>
      <p:cxnSp>
        <p:nvCxnSpPr>
          <p:cNvPr id="15" name="Straight Connector 14"/>
          <p:cNvCxnSpPr>
            <a:stCxn id="6" idx="2"/>
            <a:endCxn id="3" idx="0"/>
          </p:cNvCxnSpPr>
          <p:nvPr/>
        </p:nvCxnSpPr>
        <p:spPr>
          <a:xfrm flipH="1">
            <a:off x="2390613" y="2350701"/>
            <a:ext cx="2188262" cy="221476"/>
          </a:xfrm>
          <a:prstGeom prst="line">
            <a:avLst/>
          </a:prstGeom>
          <a:ln w="38100">
            <a:solidFill>
              <a:srgbClr val="E51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  <a:endCxn id="8" idx="0"/>
          </p:cNvCxnSpPr>
          <p:nvPr/>
        </p:nvCxnSpPr>
        <p:spPr>
          <a:xfrm>
            <a:off x="4578875" y="2350701"/>
            <a:ext cx="2208889" cy="221979"/>
          </a:xfrm>
          <a:prstGeom prst="line">
            <a:avLst/>
          </a:prstGeom>
          <a:ln w="38100">
            <a:solidFill>
              <a:srgbClr val="E51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2"/>
            <a:endCxn id="11" idx="0"/>
          </p:cNvCxnSpPr>
          <p:nvPr/>
        </p:nvCxnSpPr>
        <p:spPr>
          <a:xfrm>
            <a:off x="2413191" y="3798147"/>
            <a:ext cx="0" cy="158819"/>
          </a:xfrm>
          <a:prstGeom prst="line">
            <a:avLst/>
          </a:prstGeom>
          <a:ln w="38100">
            <a:solidFill>
              <a:srgbClr val="E51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765186" y="3244985"/>
            <a:ext cx="1" cy="147977"/>
          </a:xfrm>
          <a:prstGeom prst="line">
            <a:avLst/>
          </a:prstGeom>
          <a:ln w="38100">
            <a:solidFill>
              <a:srgbClr val="E51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766331" y="4303720"/>
            <a:ext cx="1" cy="147977"/>
          </a:xfrm>
          <a:prstGeom prst="line">
            <a:avLst/>
          </a:prstGeom>
          <a:ln w="38100">
            <a:solidFill>
              <a:srgbClr val="E51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73085" y="2572177"/>
            <a:ext cx="2035055" cy="646331"/>
          </a:xfrm>
          <a:prstGeom prst="rect">
            <a:avLst/>
          </a:prstGeom>
          <a:noFill/>
          <a:ln w="38100">
            <a:solidFill>
              <a:srgbClr val="002B5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Team 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70236" y="2572680"/>
            <a:ext cx="2035055" cy="646331"/>
          </a:xfrm>
          <a:prstGeom prst="rect">
            <a:avLst/>
          </a:prstGeom>
          <a:noFill/>
          <a:ln w="38100">
            <a:solidFill>
              <a:srgbClr val="002B5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B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Development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972" y="196211"/>
            <a:ext cx="8787028" cy="549500"/>
          </a:xfrm>
          <a:prstGeom prst="rect">
            <a:avLst/>
          </a:prstGeom>
          <a:noFill/>
        </p:spPr>
        <p:txBody>
          <a:bodyPr wrap="square" lIns="86987" tIns="43493" rIns="86987" bIns="43493" rtlCol="0">
            <a:spAutoFit/>
          </a:bodyPr>
          <a:lstStyle/>
          <a:p>
            <a:pPr defTabSz="457189">
              <a:defRPr/>
            </a:pPr>
            <a:r>
              <a:rPr lang="en-US" sz="3000" b="1" cap="all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 BASKETBALL &amp; </a:t>
            </a:r>
            <a:r>
              <a:rPr lang="en-US" sz="3000" b="1" cap="all" dirty="0">
                <a:solidFill>
                  <a:srgbClr val="E518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SAFESPORT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5E1CD7-B211-DB46-A0DE-21270D2F032C}"/>
              </a:ext>
            </a:extLst>
          </p:cNvPr>
          <p:cNvCxnSpPr/>
          <p:nvPr/>
        </p:nvCxnSpPr>
        <p:spPr>
          <a:xfrm>
            <a:off x="2430123" y="3255501"/>
            <a:ext cx="0" cy="158819"/>
          </a:xfrm>
          <a:prstGeom prst="line">
            <a:avLst/>
          </a:prstGeom>
          <a:ln w="38100">
            <a:solidFill>
              <a:srgbClr val="E51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C0087B2-27DB-5241-9588-CC40C612E453}"/>
              </a:ext>
            </a:extLst>
          </p:cNvPr>
          <p:cNvSpPr txBox="1"/>
          <p:nvPr/>
        </p:nvSpPr>
        <p:spPr>
          <a:xfrm>
            <a:off x="1380681" y="1880116"/>
            <a:ext cx="640767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1DEC86-5C4A-B246-B6AF-BAD402BDDDB5}"/>
              </a:ext>
            </a:extLst>
          </p:cNvPr>
          <p:cNvCxnSpPr/>
          <p:nvPr/>
        </p:nvCxnSpPr>
        <p:spPr>
          <a:xfrm flipH="1">
            <a:off x="6771974" y="3790074"/>
            <a:ext cx="1" cy="147977"/>
          </a:xfrm>
          <a:prstGeom prst="line">
            <a:avLst/>
          </a:prstGeom>
          <a:ln w="38100">
            <a:solidFill>
              <a:srgbClr val="E51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9644E1-EB3E-2645-9176-94236DE900DC}"/>
              </a:ext>
            </a:extLst>
          </p:cNvPr>
          <p:cNvCxnSpPr/>
          <p:nvPr/>
        </p:nvCxnSpPr>
        <p:spPr>
          <a:xfrm flipH="1">
            <a:off x="4543662" y="1701048"/>
            <a:ext cx="1" cy="147977"/>
          </a:xfrm>
          <a:prstGeom prst="line">
            <a:avLst/>
          </a:prstGeom>
          <a:ln w="38100">
            <a:solidFill>
              <a:srgbClr val="E51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9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45A3-9894-DD4B-B6E8-ED71A3F1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8597423" cy="857250"/>
          </a:xfrm>
        </p:spPr>
        <p:txBody>
          <a:bodyPr/>
          <a:lstStyle/>
          <a:p>
            <a:r>
              <a:rPr lang="en-US" sz="3300" b="1" cap="all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USA Basketball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b="1" cap="all" dirty="0">
                <a:solidFill>
                  <a:srgbClr val="E5183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Athlete &amp; participant Protection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5BA36-7835-6940-B05C-016D323E5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92" y="1200151"/>
            <a:ext cx="8047408" cy="3394472"/>
          </a:xfrm>
        </p:spPr>
        <p:txBody>
          <a:bodyPr>
            <a:normAutofit fontScale="92500" lnSpcReduction="10000"/>
          </a:bodyPr>
          <a:lstStyle/>
          <a:p>
            <a:pPr marL="171450" indent="-171450"/>
            <a:endParaRPr lang="en-US" sz="22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Mission: To promote, sustain, and encourage institutional accountability for the health, safety and well-being of all USA Basketball Athletes and Participants. </a:t>
            </a:r>
          </a:p>
          <a:p>
            <a:pPr marL="171450" indent="-171450"/>
            <a:endParaRPr lang="en-US" sz="22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Values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and Protection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Accountability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884F9-06F6-A34E-AE8A-11027957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4754-6B8C-47FB-AEDF-46E40EF7E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488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16554</TotalTime>
  <Words>866</Words>
  <Application>Microsoft Macintosh PowerPoint</Application>
  <PresentationFormat>On-screen Show (16:9)</PresentationFormat>
  <Paragraphs>291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Courier New</vt:lpstr>
      <vt:lpstr>Fairview</vt:lpstr>
      <vt:lpstr>Wingdings 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USA Basketball  Athlete &amp; participant Protection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Wish</dc:creator>
  <cp:lastModifiedBy>Jim Tooley</cp:lastModifiedBy>
  <cp:revision>340</cp:revision>
  <cp:lastPrinted>2018-10-26T18:57:02Z</cp:lastPrinted>
  <dcterms:created xsi:type="dcterms:W3CDTF">2013-05-16T16:39:39Z</dcterms:created>
  <dcterms:modified xsi:type="dcterms:W3CDTF">2018-10-26T22:50:47Z</dcterms:modified>
</cp:coreProperties>
</file>